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7" r:id="rId6"/>
    <p:sldMasterId id="2147483679" r:id="rId7"/>
    <p:sldMasterId id="2147483662" r:id="rId8"/>
    <p:sldMasterId id="2147483699" r:id="rId9"/>
    <p:sldMasterId id="2147483714" r:id="rId10"/>
    <p:sldMasterId id="2147483745" r:id="rId11"/>
    <p:sldMasterId id="2147483752" r:id="rId12"/>
  </p:sldMasterIdLst>
  <p:notesMasterIdLst>
    <p:notesMasterId r:id="rId25"/>
  </p:notesMasterIdLst>
  <p:sldIdLst>
    <p:sldId id="361" r:id="rId13"/>
    <p:sldId id="400" r:id="rId14"/>
    <p:sldId id="401" r:id="rId15"/>
    <p:sldId id="406" r:id="rId16"/>
    <p:sldId id="405" r:id="rId17"/>
    <p:sldId id="402" r:id="rId18"/>
    <p:sldId id="403" r:id="rId19"/>
    <p:sldId id="404" r:id="rId20"/>
    <p:sldId id="407" r:id="rId21"/>
    <p:sldId id="408" r:id="rId22"/>
    <p:sldId id="409" r:id="rId23"/>
    <p:sldId id="410" r:id="rId2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80" userDrawn="1">
          <p15:clr>
            <a:srgbClr val="A4A3A4"/>
          </p15:clr>
        </p15:guide>
        <p15:guide id="4" pos="942" userDrawn="1">
          <p15:clr>
            <a:srgbClr val="A4A3A4"/>
          </p15:clr>
        </p15:guide>
        <p15:guide id="5" orient="horz" pos="1535">
          <p15:clr>
            <a:srgbClr val="A4A3A4"/>
          </p15:clr>
        </p15:guide>
        <p15:guide id="6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kster, Mark" initials="IM" lastIdx="29" clrIdx="0">
    <p:extLst>
      <p:ext uri="{19B8F6BF-5375-455C-9EA6-DF929625EA0E}">
        <p15:presenceInfo xmlns:p15="http://schemas.microsoft.com/office/powerpoint/2012/main" userId="S-1-5-21-2380165290-1749897186-383349493-372514" providerId="AD"/>
      </p:ext>
    </p:extLst>
  </p:cmAuthor>
  <p:cmAuthor id="2" name="Sendy" initials="S" lastIdx="6" clrIdx="1">
    <p:extLst>
      <p:ext uri="{19B8F6BF-5375-455C-9EA6-DF929625EA0E}">
        <p15:presenceInfo xmlns:p15="http://schemas.microsoft.com/office/powerpoint/2012/main" userId="Se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5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11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  <p:guide orient="horz" pos="1680"/>
        <p:guide pos="942"/>
        <p:guide orient="horz" pos="1535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678" y="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mmm\-yy</c:formatCode>
                <c:ptCount val="8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</c:numCache>
            </c:num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 formatCode="_(* #,##0_);_(* \(#,##0\);_(* &quot;-&quot;??_);_(@_)">
                  <c:v>100</c:v>
                </c:pt>
                <c:pt idx="1">
                  <c:v>133.33333333333331</c:v>
                </c:pt>
                <c:pt idx="2">
                  <c:v>250</c:v>
                </c:pt>
                <c:pt idx="3">
                  <c:v>716.66666666666674</c:v>
                </c:pt>
                <c:pt idx="4">
                  <c:v>1433.3333333333335</c:v>
                </c:pt>
                <c:pt idx="5">
                  <c:v>3641.6666666666665</c:v>
                </c:pt>
                <c:pt idx="6">
                  <c:v>5941.6666666666661</c:v>
                </c:pt>
                <c:pt idx="7">
                  <c:v>9333.3333333333321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3-4E78-B505-106664715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902952"/>
        <c:axId val="653903280"/>
      </c:barChart>
      <c:dateAx>
        <c:axId val="6539029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03280"/>
        <c:crosses val="autoZero"/>
        <c:auto val="1"/>
        <c:lblOffset val="100"/>
        <c:baseTimeUnit val="months"/>
      </c:dateAx>
      <c:valAx>
        <c:axId val="65390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90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3E900-AF0F-41F1-992E-F714C64095D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C0C7921-5647-4B7E-957D-30574B50DFA2}">
      <dgm:prSet phldrT="[Text]"/>
      <dgm:spPr/>
      <dgm:t>
        <a:bodyPr/>
        <a:lstStyle/>
        <a:p>
          <a:r>
            <a:rPr lang="en-US" dirty="0"/>
            <a:t>License</a:t>
          </a:r>
        </a:p>
      </dgm:t>
    </dgm:pt>
    <dgm:pt modelId="{A3BA202E-FCD1-4A86-A05A-54167F06BE26}" type="parTrans" cxnId="{ED6328B3-93AA-40D5-BF2A-90537A8511D2}">
      <dgm:prSet/>
      <dgm:spPr/>
      <dgm:t>
        <a:bodyPr/>
        <a:lstStyle/>
        <a:p>
          <a:endParaRPr lang="en-US"/>
        </a:p>
      </dgm:t>
    </dgm:pt>
    <dgm:pt modelId="{24B069A0-B483-4AB7-9F14-612599086E8B}" type="sibTrans" cxnId="{ED6328B3-93AA-40D5-BF2A-90537A8511D2}">
      <dgm:prSet/>
      <dgm:spPr/>
      <dgm:t>
        <a:bodyPr/>
        <a:lstStyle/>
        <a:p>
          <a:endParaRPr lang="en-US"/>
        </a:p>
      </dgm:t>
    </dgm:pt>
    <dgm:pt modelId="{5DE46D97-12A8-487A-8FC8-E234AC45DEAC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91AFC3D3-4499-4FC6-8E09-B270472888E1}" type="parTrans" cxnId="{FCAE2FEA-A225-40BC-A4D6-A29E25E8CCE6}">
      <dgm:prSet/>
      <dgm:spPr/>
      <dgm:t>
        <a:bodyPr/>
        <a:lstStyle/>
        <a:p>
          <a:endParaRPr lang="en-US"/>
        </a:p>
      </dgm:t>
    </dgm:pt>
    <dgm:pt modelId="{5E179F96-E2FA-487C-8197-EDB7080D3D38}" type="sibTrans" cxnId="{FCAE2FEA-A225-40BC-A4D6-A29E25E8CCE6}">
      <dgm:prSet/>
      <dgm:spPr/>
      <dgm:t>
        <a:bodyPr/>
        <a:lstStyle/>
        <a:p>
          <a:endParaRPr lang="en-US"/>
        </a:p>
      </dgm:t>
    </dgm:pt>
    <dgm:pt modelId="{3F8F22A4-F8E6-4195-A4F3-3BBE579A4BF2}">
      <dgm:prSet phldrT="[Text]"/>
      <dgm:spPr/>
      <dgm:t>
        <a:bodyPr/>
        <a:lstStyle/>
        <a:p>
          <a:r>
            <a:rPr lang="en-US" dirty="0"/>
            <a:t>Selection</a:t>
          </a:r>
        </a:p>
      </dgm:t>
    </dgm:pt>
    <dgm:pt modelId="{0E67671C-3CAA-45BC-A5D6-3819DAB22664}" type="parTrans" cxnId="{4CFC9479-9817-449C-98F1-0ADB7D72E740}">
      <dgm:prSet/>
      <dgm:spPr/>
      <dgm:t>
        <a:bodyPr/>
        <a:lstStyle/>
        <a:p>
          <a:endParaRPr lang="en-US"/>
        </a:p>
      </dgm:t>
    </dgm:pt>
    <dgm:pt modelId="{491FF109-2E3A-4F42-8F8E-9FE1CC5FDFA7}" type="sibTrans" cxnId="{4CFC9479-9817-449C-98F1-0ADB7D72E740}">
      <dgm:prSet/>
      <dgm:spPr/>
      <dgm:t>
        <a:bodyPr/>
        <a:lstStyle/>
        <a:p>
          <a:endParaRPr lang="en-US"/>
        </a:p>
      </dgm:t>
    </dgm:pt>
    <dgm:pt modelId="{F5C5BF35-4998-4EE6-940B-C1179D61F7BB}" type="pres">
      <dgm:prSet presAssocID="{9D93E900-AF0F-41F1-992E-F714C64095D1}" presName="compositeShape" presStyleCnt="0">
        <dgm:presLayoutVars>
          <dgm:chMax val="7"/>
          <dgm:dir/>
          <dgm:resizeHandles val="exact"/>
        </dgm:presLayoutVars>
      </dgm:prSet>
      <dgm:spPr/>
    </dgm:pt>
    <dgm:pt modelId="{62E5E55B-CD8F-4791-A8F9-053B83696640}" type="pres">
      <dgm:prSet presAssocID="{9D93E900-AF0F-41F1-992E-F714C64095D1}" presName="wedge1" presStyleLbl="node1" presStyleIdx="0" presStyleCnt="3"/>
      <dgm:spPr/>
    </dgm:pt>
    <dgm:pt modelId="{130AC6E3-E9B5-4865-8EEB-23A76DE49679}" type="pres">
      <dgm:prSet presAssocID="{9D93E900-AF0F-41F1-992E-F714C64095D1}" presName="dummy1a" presStyleCnt="0"/>
      <dgm:spPr/>
    </dgm:pt>
    <dgm:pt modelId="{AD78DAA5-5F66-440B-9302-BD196767EBB8}" type="pres">
      <dgm:prSet presAssocID="{9D93E900-AF0F-41F1-992E-F714C64095D1}" presName="dummy1b" presStyleCnt="0"/>
      <dgm:spPr/>
    </dgm:pt>
    <dgm:pt modelId="{73871F70-E7E7-435C-89F6-ACEAC63AB73B}" type="pres">
      <dgm:prSet presAssocID="{9D93E900-AF0F-41F1-992E-F714C64095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1F71B8-E58C-4214-8E60-184FAA28AE65}" type="pres">
      <dgm:prSet presAssocID="{9D93E900-AF0F-41F1-992E-F714C64095D1}" presName="wedge2" presStyleLbl="node1" presStyleIdx="1" presStyleCnt="3"/>
      <dgm:spPr/>
    </dgm:pt>
    <dgm:pt modelId="{D59C9BC6-AFB4-4556-A16E-931ADC64096E}" type="pres">
      <dgm:prSet presAssocID="{9D93E900-AF0F-41F1-992E-F714C64095D1}" presName="dummy2a" presStyleCnt="0"/>
      <dgm:spPr/>
    </dgm:pt>
    <dgm:pt modelId="{C54D5A51-2879-49D1-B51F-F79536705979}" type="pres">
      <dgm:prSet presAssocID="{9D93E900-AF0F-41F1-992E-F714C64095D1}" presName="dummy2b" presStyleCnt="0"/>
      <dgm:spPr/>
    </dgm:pt>
    <dgm:pt modelId="{1BED65CB-3E55-4267-BC42-E9B4CD625963}" type="pres">
      <dgm:prSet presAssocID="{9D93E900-AF0F-41F1-992E-F714C64095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DDFDD3-B257-4730-B62E-836587C472A7}" type="pres">
      <dgm:prSet presAssocID="{9D93E900-AF0F-41F1-992E-F714C64095D1}" presName="wedge3" presStyleLbl="node1" presStyleIdx="2" presStyleCnt="3"/>
      <dgm:spPr/>
    </dgm:pt>
    <dgm:pt modelId="{919FDE24-B0FF-441F-B1B2-205CFEEC6237}" type="pres">
      <dgm:prSet presAssocID="{9D93E900-AF0F-41F1-992E-F714C64095D1}" presName="dummy3a" presStyleCnt="0"/>
      <dgm:spPr/>
    </dgm:pt>
    <dgm:pt modelId="{CAFC6B2A-7AAD-4133-BD10-20A793CA208E}" type="pres">
      <dgm:prSet presAssocID="{9D93E900-AF0F-41F1-992E-F714C64095D1}" presName="dummy3b" presStyleCnt="0"/>
      <dgm:spPr/>
    </dgm:pt>
    <dgm:pt modelId="{C74BF438-60C9-42EF-9C7A-FB0E68F0A123}" type="pres">
      <dgm:prSet presAssocID="{9D93E900-AF0F-41F1-992E-F714C64095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6B5CFE4-77D0-4B2D-B31A-2D3660A840B9}" type="pres">
      <dgm:prSet presAssocID="{24B069A0-B483-4AB7-9F14-612599086E8B}" presName="arrowWedge1" presStyleLbl="fgSibTrans2D1" presStyleIdx="0" presStyleCnt="3"/>
      <dgm:spPr/>
    </dgm:pt>
    <dgm:pt modelId="{62AA597C-D1C7-4E7E-851B-8658674F6101}" type="pres">
      <dgm:prSet presAssocID="{5E179F96-E2FA-487C-8197-EDB7080D3D38}" presName="arrowWedge2" presStyleLbl="fgSibTrans2D1" presStyleIdx="1" presStyleCnt="3"/>
      <dgm:spPr/>
    </dgm:pt>
    <dgm:pt modelId="{F759B1F0-FC42-43E7-938C-9EA3E9E1C685}" type="pres">
      <dgm:prSet presAssocID="{491FF109-2E3A-4F42-8F8E-9FE1CC5FDFA7}" presName="arrowWedge3" presStyleLbl="fgSibTrans2D1" presStyleIdx="2" presStyleCnt="3"/>
      <dgm:spPr/>
    </dgm:pt>
  </dgm:ptLst>
  <dgm:cxnLst>
    <dgm:cxn modelId="{1EFEEC24-A5C2-4B19-A123-6D52C255571C}" type="presOf" srcId="{3F8F22A4-F8E6-4195-A4F3-3BBE579A4BF2}" destId="{C74BF438-60C9-42EF-9C7A-FB0E68F0A123}" srcOrd="1" destOrd="0" presId="urn:microsoft.com/office/officeart/2005/8/layout/cycle8"/>
    <dgm:cxn modelId="{4E244F2F-0A52-4039-8B24-CEC6B417E68D}" type="presOf" srcId="{5DE46D97-12A8-487A-8FC8-E234AC45DEAC}" destId="{6D1F71B8-E58C-4214-8E60-184FAA28AE65}" srcOrd="0" destOrd="0" presId="urn:microsoft.com/office/officeart/2005/8/layout/cycle8"/>
    <dgm:cxn modelId="{934F036A-60C1-4A8E-AD34-F1440F4A25E7}" type="presOf" srcId="{9D93E900-AF0F-41F1-992E-F714C64095D1}" destId="{F5C5BF35-4998-4EE6-940B-C1179D61F7BB}" srcOrd="0" destOrd="0" presId="urn:microsoft.com/office/officeart/2005/8/layout/cycle8"/>
    <dgm:cxn modelId="{4CFC9479-9817-449C-98F1-0ADB7D72E740}" srcId="{9D93E900-AF0F-41F1-992E-F714C64095D1}" destId="{3F8F22A4-F8E6-4195-A4F3-3BBE579A4BF2}" srcOrd="2" destOrd="0" parTransId="{0E67671C-3CAA-45BC-A5D6-3819DAB22664}" sibTransId="{491FF109-2E3A-4F42-8F8E-9FE1CC5FDFA7}"/>
    <dgm:cxn modelId="{BCCBEFAE-1BBC-4B29-800D-7B5DC8395024}" type="presOf" srcId="{BC0C7921-5647-4B7E-957D-30574B50DFA2}" destId="{62E5E55B-CD8F-4791-A8F9-053B83696640}" srcOrd="0" destOrd="0" presId="urn:microsoft.com/office/officeart/2005/8/layout/cycle8"/>
    <dgm:cxn modelId="{ED6328B3-93AA-40D5-BF2A-90537A8511D2}" srcId="{9D93E900-AF0F-41F1-992E-F714C64095D1}" destId="{BC0C7921-5647-4B7E-957D-30574B50DFA2}" srcOrd="0" destOrd="0" parTransId="{A3BA202E-FCD1-4A86-A05A-54167F06BE26}" sibTransId="{24B069A0-B483-4AB7-9F14-612599086E8B}"/>
    <dgm:cxn modelId="{29629BD0-41BC-4DB5-906D-E7A19679E7AC}" type="presOf" srcId="{BC0C7921-5647-4B7E-957D-30574B50DFA2}" destId="{73871F70-E7E7-435C-89F6-ACEAC63AB73B}" srcOrd="1" destOrd="0" presId="urn:microsoft.com/office/officeart/2005/8/layout/cycle8"/>
    <dgm:cxn modelId="{FCE4E2E2-F277-4195-94B8-9E5715B646E5}" type="presOf" srcId="{5DE46D97-12A8-487A-8FC8-E234AC45DEAC}" destId="{1BED65CB-3E55-4267-BC42-E9B4CD625963}" srcOrd="1" destOrd="0" presId="urn:microsoft.com/office/officeart/2005/8/layout/cycle8"/>
    <dgm:cxn modelId="{FCAE2FEA-A225-40BC-A4D6-A29E25E8CCE6}" srcId="{9D93E900-AF0F-41F1-992E-F714C64095D1}" destId="{5DE46D97-12A8-487A-8FC8-E234AC45DEAC}" srcOrd="1" destOrd="0" parTransId="{91AFC3D3-4499-4FC6-8E09-B270472888E1}" sibTransId="{5E179F96-E2FA-487C-8197-EDB7080D3D38}"/>
    <dgm:cxn modelId="{18EC8CFD-6901-473E-882A-81AD10F0063C}" type="presOf" srcId="{3F8F22A4-F8E6-4195-A4F3-3BBE579A4BF2}" destId="{3EDDFDD3-B257-4730-B62E-836587C472A7}" srcOrd="0" destOrd="0" presId="urn:microsoft.com/office/officeart/2005/8/layout/cycle8"/>
    <dgm:cxn modelId="{1BBC025C-981C-4B02-B9B6-6AE2F8B1A1A8}" type="presParOf" srcId="{F5C5BF35-4998-4EE6-940B-C1179D61F7BB}" destId="{62E5E55B-CD8F-4791-A8F9-053B83696640}" srcOrd="0" destOrd="0" presId="urn:microsoft.com/office/officeart/2005/8/layout/cycle8"/>
    <dgm:cxn modelId="{03383313-18F2-428A-AE70-4679BCC66038}" type="presParOf" srcId="{F5C5BF35-4998-4EE6-940B-C1179D61F7BB}" destId="{130AC6E3-E9B5-4865-8EEB-23A76DE49679}" srcOrd="1" destOrd="0" presId="urn:microsoft.com/office/officeart/2005/8/layout/cycle8"/>
    <dgm:cxn modelId="{38A19C9C-5944-490F-B6F1-AB859B9CE2B7}" type="presParOf" srcId="{F5C5BF35-4998-4EE6-940B-C1179D61F7BB}" destId="{AD78DAA5-5F66-440B-9302-BD196767EBB8}" srcOrd="2" destOrd="0" presId="urn:microsoft.com/office/officeart/2005/8/layout/cycle8"/>
    <dgm:cxn modelId="{A9886EDD-93D0-44E0-B2C3-ACDEB782E48A}" type="presParOf" srcId="{F5C5BF35-4998-4EE6-940B-C1179D61F7BB}" destId="{73871F70-E7E7-435C-89F6-ACEAC63AB73B}" srcOrd="3" destOrd="0" presId="urn:microsoft.com/office/officeart/2005/8/layout/cycle8"/>
    <dgm:cxn modelId="{B76070D0-2E49-462B-B6D0-04C7552C9367}" type="presParOf" srcId="{F5C5BF35-4998-4EE6-940B-C1179D61F7BB}" destId="{6D1F71B8-E58C-4214-8E60-184FAA28AE65}" srcOrd="4" destOrd="0" presId="urn:microsoft.com/office/officeart/2005/8/layout/cycle8"/>
    <dgm:cxn modelId="{914AC907-8B6D-4F93-A7DE-E339D2DA8F42}" type="presParOf" srcId="{F5C5BF35-4998-4EE6-940B-C1179D61F7BB}" destId="{D59C9BC6-AFB4-4556-A16E-931ADC64096E}" srcOrd="5" destOrd="0" presId="urn:microsoft.com/office/officeart/2005/8/layout/cycle8"/>
    <dgm:cxn modelId="{B837C81A-FEE2-4392-9DD0-D314A94654AA}" type="presParOf" srcId="{F5C5BF35-4998-4EE6-940B-C1179D61F7BB}" destId="{C54D5A51-2879-49D1-B51F-F79536705979}" srcOrd="6" destOrd="0" presId="urn:microsoft.com/office/officeart/2005/8/layout/cycle8"/>
    <dgm:cxn modelId="{AB305205-8C3D-4977-BB9A-7AA9FB5C0590}" type="presParOf" srcId="{F5C5BF35-4998-4EE6-940B-C1179D61F7BB}" destId="{1BED65CB-3E55-4267-BC42-E9B4CD625963}" srcOrd="7" destOrd="0" presId="urn:microsoft.com/office/officeart/2005/8/layout/cycle8"/>
    <dgm:cxn modelId="{137E38EE-182A-4922-B8BA-5DB1EFDFCF98}" type="presParOf" srcId="{F5C5BF35-4998-4EE6-940B-C1179D61F7BB}" destId="{3EDDFDD3-B257-4730-B62E-836587C472A7}" srcOrd="8" destOrd="0" presId="urn:microsoft.com/office/officeart/2005/8/layout/cycle8"/>
    <dgm:cxn modelId="{337A1E72-1B9D-42CA-9203-AE5A88C55BCC}" type="presParOf" srcId="{F5C5BF35-4998-4EE6-940B-C1179D61F7BB}" destId="{919FDE24-B0FF-441F-B1B2-205CFEEC6237}" srcOrd="9" destOrd="0" presId="urn:microsoft.com/office/officeart/2005/8/layout/cycle8"/>
    <dgm:cxn modelId="{344C377B-0E55-4106-9807-FC10C0B7C1EC}" type="presParOf" srcId="{F5C5BF35-4998-4EE6-940B-C1179D61F7BB}" destId="{CAFC6B2A-7AAD-4133-BD10-20A793CA208E}" srcOrd="10" destOrd="0" presId="urn:microsoft.com/office/officeart/2005/8/layout/cycle8"/>
    <dgm:cxn modelId="{33FCC0ED-1F64-4C07-96C8-C3BCE93189F2}" type="presParOf" srcId="{F5C5BF35-4998-4EE6-940B-C1179D61F7BB}" destId="{C74BF438-60C9-42EF-9C7A-FB0E68F0A123}" srcOrd="11" destOrd="0" presId="urn:microsoft.com/office/officeart/2005/8/layout/cycle8"/>
    <dgm:cxn modelId="{01028B70-E66E-45C9-9A42-CC5BE62E2C3F}" type="presParOf" srcId="{F5C5BF35-4998-4EE6-940B-C1179D61F7BB}" destId="{D6B5CFE4-77D0-4B2D-B31A-2D3660A840B9}" srcOrd="12" destOrd="0" presId="urn:microsoft.com/office/officeart/2005/8/layout/cycle8"/>
    <dgm:cxn modelId="{756E27A0-A478-4387-83F0-9682D1AF0D16}" type="presParOf" srcId="{F5C5BF35-4998-4EE6-940B-C1179D61F7BB}" destId="{62AA597C-D1C7-4E7E-851B-8658674F6101}" srcOrd="13" destOrd="0" presId="urn:microsoft.com/office/officeart/2005/8/layout/cycle8"/>
    <dgm:cxn modelId="{69CE511A-659B-42A8-AC9C-0897624295C7}" type="presParOf" srcId="{F5C5BF35-4998-4EE6-940B-C1179D61F7BB}" destId="{F759B1F0-FC42-43E7-938C-9EA3E9E1C68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5E55B-CD8F-4791-A8F9-053B83696640}">
      <dsp:nvSpPr>
        <dsp:cNvPr id="0" name=""/>
        <dsp:cNvSpPr/>
      </dsp:nvSpPr>
      <dsp:spPr>
        <a:xfrm>
          <a:off x="1471217" y="248389"/>
          <a:ext cx="3209950" cy="32099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License</a:t>
          </a:r>
        </a:p>
      </dsp:txBody>
      <dsp:txXfrm>
        <a:off x="3162938" y="928592"/>
        <a:ext cx="1146411" cy="955342"/>
      </dsp:txXfrm>
    </dsp:sp>
    <dsp:sp modelId="{6D1F71B8-E58C-4214-8E60-184FAA28AE65}">
      <dsp:nvSpPr>
        <dsp:cNvPr id="0" name=""/>
        <dsp:cNvSpPr/>
      </dsp:nvSpPr>
      <dsp:spPr>
        <a:xfrm>
          <a:off x="1405108" y="363030"/>
          <a:ext cx="3209950" cy="32099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Technology</a:t>
          </a:r>
        </a:p>
      </dsp:txBody>
      <dsp:txXfrm>
        <a:off x="2169382" y="2445676"/>
        <a:ext cx="1719616" cy="840701"/>
      </dsp:txXfrm>
    </dsp:sp>
    <dsp:sp modelId="{3EDDFDD3-B257-4730-B62E-836587C472A7}">
      <dsp:nvSpPr>
        <dsp:cNvPr id="0" name=""/>
        <dsp:cNvSpPr/>
      </dsp:nvSpPr>
      <dsp:spPr>
        <a:xfrm>
          <a:off x="1338998" y="248389"/>
          <a:ext cx="3209950" cy="32099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Selection</a:t>
          </a:r>
        </a:p>
      </dsp:txBody>
      <dsp:txXfrm>
        <a:off x="1710817" y="928592"/>
        <a:ext cx="1146411" cy="955342"/>
      </dsp:txXfrm>
    </dsp:sp>
    <dsp:sp modelId="{D6B5CFE4-77D0-4B2D-B31A-2D3660A840B9}">
      <dsp:nvSpPr>
        <dsp:cNvPr id="0" name=""/>
        <dsp:cNvSpPr/>
      </dsp:nvSpPr>
      <dsp:spPr>
        <a:xfrm>
          <a:off x="1272771" y="49677"/>
          <a:ext cx="3607373" cy="36073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A597C-D1C7-4E7E-851B-8658674F6101}">
      <dsp:nvSpPr>
        <dsp:cNvPr id="0" name=""/>
        <dsp:cNvSpPr/>
      </dsp:nvSpPr>
      <dsp:spPr>
        <a:xfrm>
          <a:off x="1206396" y="164115"/>
          <a:ext cx="3607373" cy="36073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9B1F0-FC42-43E7-938C-9EA3E9E1C685}">
      <dsp:nvSpPr>
        <dsp:cNvPr id="0" name=""/>
        <dsp:cNvSpPr/>
      </dsp:nvSpPr>
      <dsp:spPr>
        <a:xfrm>
          <a:off x="1140022" y="49677"/>
          <a:ext cx="3607373" cy="36073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276B978E-627B-4CA1-8882-283B11670EDB}" type="datetimeFigureOut">
              <a:rPr lang="nl-NL" smtClean="0"/>
              <a:t>28-6-2017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12F8B99C-00E5-4454-8541-C53980D8A5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9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74" indent="-17767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09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Indonesian Insurance Market is Underpenetrated with Limited Product Variety &amp; Geographic Reach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26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Captive &amp; High Cost Distribution Channels is Incentivized to Sell The Few Products That Makes The Most Margin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 is at the heart of the problem and opportunity when it comes to providing financial inclusivity in Indonesia</a:t>
            </a:r>
          </a:p>
          <a:p>
            <a:endParaRPr lang="en-US" dirty="0"/>
          </a:p>
          <a:p>
            <a:r>
              <a:rPr lang="en-US" dirty="0"/>
              <a:t>Direct Commission could explain up to 50% of Premium</a:t>
            </a:r>
          </a:p>
          <a:p>
            <a:r>
              <a:rPr lang="en-US" dirty="0"/>
              <a:t>For individual lines, loss ratio unlikely to change drastically</a:t>
            </a:r>
          </a:p>
          <a:p>
            <a:r>
              <a:rPr lang="en-US" dirty="0"/>
              <a:t>Often already limited space in operational cost improvement</a:t>
            </a:r>
          </a:p>
          <a:p>
            <a:r>
              <a:rPr lang="en-US" dirty="0"/>
              <a:t>Investor target IRR is market dictated, primarily global risk free rate adjusted with country risk</a:t>
            </a:r>
          </a:p>
          <a:p>
            <a:r>
              <a:rPr lang="en-US" b="1" dirty="0"/>
              <a:t>Commissions has more impact on price for customers and profit for investor than any other factor</a:t>
            </a:r>
          </a:p>
          <a:p>
            <a:endParaRPr lang="en-US" b="1" dirty="0"/>
          </a:p>
          <a:p>
            <a:r>
              <a:rPr lang="en-US" dirty="0"/>
              <a:t>Sales force needs a management team, often salaried with sufficient bonus to incentivize them</a:t>
            </a:r>
          </a:p>
          <a:p>
            <a:r>
              <a:rPr lang="en-US" dirty="0"/>
              <a:t>The sales force and their management team needs to be supported by functional team</a:t>
            </a:r>
          </a:p>
          <a:p>
            <a:r>
              <a:rPr lang="en-US" dirty="0"/>
              <a:t>The sales force and their management team need to be supervised and audited</a:t>
            </a:r>
          </a:p>
          <a:p>
            <a:r>
              <a:rPr lang="en-US" dirty="0"/>
              <a:t>High incentive leads to bad quality accounts with higher claim ratio and/or exposure</a:t>
            </a:r>
          </a:p>
          <a:p>
            <a:r>
              <a:rPr lang="en-US" b="1" dirty="0"/>
              <a:t>Defining the Optimum Arbitrage of Premium-Cost-Claims is Difficult</a:t>
            </a:r>
          </a:p>
          <a:p>
            <a:endParaRPr lang="en-US" b="1" dirty="0"/>
          </a:p>
          <a:p>
            <a:r>
              <a:rPr lang="en-US" dirty="0"/>
              <a:t>Actuary: Actuary Writes What the Market Demands. Actuarial Tables Doesn’t Change Frequently</a:t>
            </a:r>
          </a:p>
          <a:p>
            <a:r>
              <a:rPr lang="en-US" dirty="0"/>
              <a:t>Underwriting: Granular Customer Data Can Lead to More Granular Pricing, But of Limited Value If Cannot Be Monetized</a:t>
            </a:r>
          </a:p>
          <a:p>
            <a:r>
              <a:rPr lang="en-US" dirty="0"/>
              <a:t>Operations: Insurer have Decades of Ongoing Work with IT and Consultancy Helping Digitize Operations</a:t>
            </a:r>
          </a:p>
          <a:p>
            <a:r>
              <a:rPr lang="en-US" b="1" dirty="0"/>
              <a:t>Other Areas Can Always Be Improved, but Less Pronounced Impact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22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Entrants See No Compelling Channel Beyond Agents &amp; </a:t>
            </a:r>
            <a:r>
              <a:rPr lang="en-US" dirty="0" err="1"/>
              <a:t>Bancassurance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Insurer Pay Top Dollar for Agency Office &amp; </a:t>
            </a:r>
            <a:r>
              <a:rPr lang="en-US" dirty="0" err="1"/>
              <a:t>Bancassurance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Agency Office &amp; </a:t>
            </a:r>
            <a:r>
              <a:rPr lang="en-US" dirty="0" err="1"/>
              <a:t>Bancassurance</a:t>
            </a:r>
            <a:r>
              <a:rPr lang="en-US" dirty="0"/>
              <a:t> Do Bring 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Insurer Willingness to Pay Top Dollar for Agency Office &amp; </a:t>
            </a:r>
            <a:r>
              <a:rPr lang="en-US" dirty="0" err="1"/>
              <a:t>Bancassurance</a:t>
            </a:r>
            <a:r>
              <a:rPr lang="en-US" dirty="0"/>
              <a:t> Increases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/>
            <a:r>
              <a:rPr lang="en-US" dirty="0"/>
              <a:t>Conundrum</a:t>
            </a:r>
          </a:p>
          <a:p>
            <a:pPr algn="l"/>
            <a:r>
              <a:rPr lang="en-US" dirty="0"/>
              <a:t>Only 10% of Indonesian Buys Insurance Policy</a:t>
            </a:r>
          </a:p>
          <a:p>
            <a:pPr algn="l"/>
            <a:r>
              <a:rPr lang="en-US" dirty="0"/>
              <a:t>Insurer Have No Clear Direction on How to Grow Beyond Existing Channel</a:t>
            </a:r>
          </a:p>
          <a:p>
            <a:pPr algn="l"/>
            <a:r>
              <a:rPr lang="en-US" dirty="0"/>
              <a:t>Something is Deeply Wrong with Insurance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B99C-00E5-4454-8541-C53980D8A5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99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f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21" y="6404219"/>
            <a:ext cx="102486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637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516284 w 12192000"/>
              <a:gd name="connsiteY3" fmla="*/ 6863787 h 6863787"/>
              <a:gd name="connsiteX4" fmla="*/ 0 w 12192000"/>
              <a:gd name="connsiteY4" fmla="*/ 6858000 h 6863787"/>
              <a:gd name="connsiteX5" fmla="*/ 0 w 12192000"/>
              <a:gd name="connsiteY5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5660020 w 12192000"/>
              <a:gd name="connsiteY3" fmla="*/ 6863787 h 6863787"/>
              <a:gd name="connsiteX4" fmla="*/ 1516284 w 12192000"/>
              <a:gd name="connsiteY4" fmla="*/ 6863787 h 6863787"/>
              <a:gd name="connsiteX5" fmla="*/ 0 w 12192000"/>
              <a:gd name="connsiteY5" fmla="*/ 6858000 h 6863787"/>
              <a:gd name="connsiteX6" fmla="*/ 0 w 12192000"/>
              <a:gd name="connsiteY6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5660020 w 12192000"/>
              <a:gd name="connsiteY4" fmla="*/ 6863787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898248 w 12192000"/>
              <a:gd name="connsiteY3" fmla="*/ 5104436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127848 w 12192000"/>
              <a:gd name="connsiteY3" fmla="*/ 6516547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208871 w 12192000"/>
              <a:gd name="connsiteY3" fmla="*/ 5104436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1482086 w 12192000"/>
              <a:gd name="connsiteY3" fmla="*/ 6215605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2555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454640 w 12192000"/>
              <a:gd name="connsiteY4" fmla="*/ 606044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651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143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63787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671279" y="6858707"/>
                </a:lnTo>
                <a:cubicBezTo>
                  <a:pt x="10670186" y="6386031"/>
                  <a:pt x="10675218" y="5287368"/>
                  <a:pt x="10675144" y="5197792"/>
                </a:cubicBezTo>
                <a:cubicBezTo>
                  <a:pt x="10675070" y="5108216"/>
                  <a:pt x="10647352" y="5105708"/>
                  <a:pt x="10570821" y="5106817"/>
                </a:cubicBezTo>
                <a:cubicBezTo>
                  <a:pt x="10494290" y="5107926"/>
                  <a:pt x="1762290" y="5105807"/>
                  <a:pt x="1657742" y="5104436"/>
                </a:cubicBezTo>
                <a:cubicBezTo>
                  <a:pt x="1553194" y="5103065"/>
                  <a:pt x="1514223" y="5110854"/>
                  <a:pt x="1513902" y="5198600"/>
                </a:cubicBezTo>
                <a:cubicBezTo>
                  <a:pt x="1513581" y="5286346"/>
                  <a:pt x="1516284" y="6400800"/>
                  <a:pt x="1516284" y="6863787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the </a:t>
            </a:r>
            <a:r>
              <a:rPr lang="en-US" dirty="0" err="1"/>
              <a:t>centre</a:t>
            </a:r>
            <a:r>
              <a:rPr lang="en-US" dirty="0"/>
              <a:t>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32350" y="5291942"/>
            <a:ext cx="5608250" cy="437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731963" y="5729288"/>
            <a:ext cx="5608637" cy="381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31099" y="5365213"/>
            <a:ext cx="2862263" cy="3460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Place, date, year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9740" y="6450568"/>
            <a:ext cx="4724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Helping </a:t>
            </a:r>
            <a:r>
              <a:rPr lang="en-US" sz="1400" b="1" i="1" baseline="0" dirty="0">
                <a:solidFill>
                  <a:schemeClr val="accent1"/>
                </a:solidFill>
              </a:rPr>
              <a:t>people achieve a lifetime of financial security</a:t>
            </a:r>
            <a:endParaRPr lang="nl-NL" sz="1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6225988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28982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447357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77520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pic>
        <p:nvPicPr>
          <p:cNvPr id="13" name="Picture 2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21" y="2291025"/>
            <a:ext cx="4915097" cy="3567164"/>
          </a:xfrm>
          <a:prstGeom prst="rect">
            <a:avLst/>
          </a:prstGeom>
        </p:spPr>
      </p:pic>
      <p:sp>
        <p:nvSpPr>
          <p:cNvPr id="15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481943"/>
            <a:ext cx="4084319" cy="3094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xternal Pa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21" y="6404219"/>
            <a:ext cx="102486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637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516284 w 12192000"/>
              <a:gd name="connsiteY3" fmla="*/ 6863787 h 6863787"/>
              <a:gd name="connsiteX4" fmla="*/ 0 w 12192000"/>
              <a:gd name="connsiteY4" fmla="*/ 6858000 h 6863787"/>
              <a:gd name="connsiteX5" fmla="*/ 0 w 12192000"/>
              <a:gd name="connsiteY5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5660020 w 12192000"/>
              <a:gd name="connsiteY3" fmla="*/ 6863787 h 6863787"/>
              <a:gd name="connsiteX4" fmla="*/ 1516284 w 12192000"/>
              <a:gd name="connsiteY4" fmla="*/ 6863787 h 6863787"/>
              <a:gd name="connsiteX5" fmla="*/ 0 w 12192000"/>
              <a:gd name="connsiteY5" fmla="*/ 6858000 h 6863787"/>
              <a:gd name="connsiteX6" fmla="*/ 0 w 12192000"/>
              <a:gd name="connsiteY6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5660020 w 12192000"/>
              <a:gd name="connsiteY4" fmla="*/ 6863787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8333772 w 12192000"/>
              <a:gd name="connsiteY3" fmla="*/ 6852213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898248 w 12192000"/>
              <a:gd name="connsiteY3" fmla="*/ 5104436 h 6863787"/>
              <a:gd name="connsiteX4" fmla="*/ 1516283 w 12192000"/>
              <a:gd name="connsiteY4" fmla="*/ 5474825 h 6863787"/>
              <a:gd name="connsiteX5" fmla="*/ 1516284 w 12192000"/>
              <a:gd name="connsiteY5" fmla="*/ 6863787 h 6863787"/>
              <a:gd name="connsiteX6" fmla="*/ 0 w 12192000"/>
              <a:gd name="connsiteY6" fmla="*/ 6858000 h 6863787"/>
              <a:gd name="connsiteX7" fmla="*/ 0 w 12192000"/>
              <a:gd name="connsiteY7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127848 w 12192000"/>
              <a:gd name="connsiteY3" fmla="*/ 6516547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208871 w 12192000"/>
              <a:gd name="connsiteY3" fmla="*/ 5104436 h 6863787"/>
              <a:gd name="connsiteX4" fmla="*/ 1898248 w 12192000"/>
              <a:gd name="connsiteY4" fmla="*/ 5104436 h 6863787"/>
              <a:gd name="connsiteX5" fmla="*/ 1516283 w 12192000"/>
              <a:gd name="connsiteY5" fmla="*/ 5474825 h 6863787"/>
              <a:gd name="connsiteX6" fmla="*/ 1516284 w 12192000"/>
              <a:gd name="connsiteY6" fmla="*/ 6863787 h 6863787"/>
              <a:gd name="connsiteX7" fmla="*/ 0 w 12192000"/>
              <a:gd name="connsiteY7" fmla="*/ 6858000 h 6863787"/>
              <a:gd name="connsiteX8" fmla="*/ 0 w 12192000"/>
              <a:gd name="connsiteY8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1482086 w 12192000"/>
              <a:gd name="connsiteY3" fmla="*/ 6215605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2555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208871 w 12192000"/>
              <a:gd name="connsiteY4" fmla="*/ 5104436 h 6863787"/>
              <a:gd name="connsiteX5" fmla="*/ 1898248 w 12192000"/>
              <a:gd name="connsiteY5" fmla="*/ 5104436 h 6863787"/>
              <a:gd name="connsiteX6" fmla="*/ 1516283 w 12192000"/>
              <a:gd name="connsiteY6" fmla="*/ 5474825 h 6863787"/>
              <a:gd name="connsiteX7" fmla="*/ 1516284 w 12192000"/>
              <a:gd name="connsiteY7" fmla="*/ 6863787 h 6863787"/>
              <a:gd name="connsiteX8" fmla="*/ 0 w 12192000"/>
              <a:gd name="connsiteY8" fmla="*/ 6858000 h 6863787"/>
              <a:gd name="connsiteX9" fmla="*/ 0 w 12192000"/>
              <a:gd name="connsiteY9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454640 w 12192000"/>
              <a:gd name="connsiteY4" fmla="*/ 606044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56039 w 12192000"/>
              <a:gd name="connsiteY3" fmla="*/ 686378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651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8143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6283 w 12192000"/>
              <a:gd name="connsiteY7" fmla="*/ 5474825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898248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1521 w 12192000"/>
              <a:gd name="connsiteY7" fmla="*/ 5300994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291469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68000 w 12192000"/>
              <a:gd name="connsiteY4" fmla="*/ 5440680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208871 w 12192000"/>
              <a:gd name="connsiteY5" fmla="*/ 5104436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  <a:gd name="connsiteX0" fmla="*/ 0 w 12192000"/>
              <a:gd name="connsiteY0" fmla="*/ 0 h 6863787"/>
              <a:gd name="connsiteX1" fmla="*/ 12192000 w 12192000"/>
              <a:gd name="connsiteY1" fmla="*/ 0 h 6863787"/>
              <a:gd name="connsiteX2" fmla="*/ 12192000 w 12192000"/>
              <a:gd name="connsiteY2" fmla="*/ 6858000 h 6863787"/>
              <a:gd name="connsiteX3" fmla="*/ 10671279 w 12192000"/>
              <a:gd name="connsiteY3" fmla="*/ 6858707 h 6863787"/>
              <a:gd name="connsiteX4" fmla="*/ 10675144 w 12192000"/>
              <a:gd name="connsiteY4" fmla="*/ 5197792 h 6863787"/>
              <a:gd name="connsiteX5" fmla="*/ 10570821 w 12192000"/>
              <a:gd name="connsiteY5" fmla="*/ 5106817 h 6863787"/>
              <a:gd name="connsiteX6" fmla="*/ 1657742 w 12192000"/>
              <a:gd name="connsiteY6" fmla="*/ 5104436 h 6863787"/>
              <a:gd name="connsiteX7" fmla="*/ 1513902 w 12192000"/>
              <a:gd name="connsiteY7" fmla="*/ 5198600 h 6863787"/>
              <a:gd name="connsiteX8" fmla="*/ 1516284 w 12192000"/>
              <a:gd name="connsiteY8" fmla="*/ 6863787 h 6863787"/>
              <a:gd name="connsiteX9" fmla="*/ 0 w 12192000"/>
              <a:gd name="connsiteY9" fmla="*/ 6858000 h 6863787"/>
              <a:gd name="connsiteX10" fmla="*/ 0 w 12192000"/>
              <a:gd name="connsiteY10" fmla="*/ 0 h 68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63787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671279" y="6858707"/>
                </a:lnTo>
                <a:cubicBezTo>
                  <a:pt x="10670186" y="6386031"/>
                  <a:pt x="10675218" y="5287368"/>
                  <a:pt x="10675144" y="5197792"/>
                </a:cubicBezTo>
                <a:cubicBezTo>
                  <a:pt x="10675070" y="5108216"/>
                  <a:pt x="10647352" y="5105708"/>
                  <a:pt x="10570821" y="5106817"/>
                </a:cubicBezTo>
                <a:cubicBezTo>
                  <a:pt x="10494290" y="5107926"/>
                  <a:pt x="1762290" y="5105807"/>
                  <a:pt x="1657742" y="5104436"/>
                </a:cubicBezTo>
                <a:cubicBezTo>
                  <a:pt x="1553194" y="5103065"/>
                  <a:pt x="1514223" y="5110854"/>
                  <a:pt x="1513902" y="5198600"/>
                </a:cubicBezTo>
                <a:cubicBezTo>
                  <a:pt x="1513581" y="5286346"/>
                  <a:pt x="1516284" y="6400800"/>
                  <a:pt x="1516284" y="6863787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the </a:t>
            </a:r>
            <a:r>
              <a:rPr lang="en-US" dirty="0" err="1"/>
              <a:t>centre</a:t>
            </a:r>
            <a:r>
              <a:rPr lang="en-US" dirty="0"/>
              <a:t>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32350" y="5291942"/>
            <a:ext cx="5608250" cy="437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731963" y="5729288"/>
            <a:ext cx="5608637" cy="381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31099" y="5365213"/>
            <a:ext cx="2862263" cy="3460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Place, date, year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628491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8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9839" y="2395538"/>
            <a:ext cx="4831081" cy="2976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771366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pic>
        <p:nvPicPr>
          <p:cNvPr id="15" name="Picture 2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21" y="2291025"/>
            <a:ext cx="4915097" cy="3567164"/>
          </a:xfrm>
          <a:prstGeom prst="rect">
            <a:avLst/>
          </a:prstGeom>
        </p:spPr>
      </p:pic>
      <p:sp>
        <p:nvSpPr>
          <p:cNvPr id="16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481943"/>
            <a:ext cx="4084319" cy="3094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2440 w 12192000"/>
              <a:gd name="connsiteY5" fmla="*/ 48053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3663" y="431853"/>
                  <a:pt x="8144192" y="457835"/>
                </a:cubicBezTo>
                <a:cubicBezTo>
                  <a:pt x="8144721" y="483817"/>
                  <a:pt x="8166470" y="474531"/>
                  <a:pt x="8247380" y="477997"/>
                </a:cubicBezTo>
                <a:lnTo>
                  <a:pt x="11875770" y="478632"/>
                </a:lnTo>
                <a:cubicBezTo>
                  <a:pt x="11884025" y="467837"/>
                  <a:pt x="11901805" y="489427"/>
                  <a:pt x="11900535" y="446247"/>
                </a:cubicBez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6183" y="6193473"/>
            <a:ext cx="1582737" cy="3825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Insert image of external logo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chemeClr val="bg1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STRENGHTS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4543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4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9"/>
          <p:cNvSpPr/>
          <p:nvPr userDrawn="1"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ound Same Side Corner Rectangle 10"/>
          <p:cNvSpPr/>
          <p:nvPr userDrawn="1"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31963" y="1794151"/>
            <a:ext cx="9059500" cy="3110358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2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33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294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3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6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080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0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6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92" r="4792"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3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9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60" y="2357438"/>
            <a:ext cx="4921736" cy="3484562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552700"/>
            <a:ext cx="4084319" cy="3024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9627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16183" y="952451"/>
            <a:ext cx="10515600" cy="5387531"/>
          </a:xfrm>
          <a:prstGeom prst="rect">
            <a:avLst/>
          </a:prstGeom>
        </p:spPr>
        <p:txBody>
          <a:bodyPr lIns="109721" tIns="54860" rIns="109721" bIns="54860"/>
          <a:lstStyle>
            <a:lvl1pPr marL="420978" indent="-420978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20000"/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22906" indent="-401930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50000"/>
              <a:buFont typeface="LucidaGrande" charset="0"/>
              <a:buChar char="-"/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88642" indent="-293351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00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/>
              <a:t> 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11363" y="-262358"/>
            <a:ext cx="10515600" cy="992223"/>
          </a:xfrm>
          <a:prstGeom prst="rect">
            <a:avLst/>
          </a:prstGeom>
        </p:spPr>
        <p:txBody>
          <a:bodyPr lIns="109721" tIns="54860" rIns="109721" bIns="54860" anchor="b" anchorCtr="0"/>
          <a:lstStyle>
            <a:lvl1pPr marL="0" indent="0">
              <a:buNone/>
              <a:defRPr sz="29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Rechthoek 10"/>
          <p:cNvSpPr/>
          <p:nvPr userDrawn="1"/>
        </p:nvSpPr>
        <p:spPr>
          <a:xfrm>
            <a:off x="117871" y="6386933"/>
            <a:ext cx="409137" cy="295457"/>
          </a:xfrm>
          <a:prstGeom prst="rect">
            <a:avLst/>
          </a:prstGeom>
        </p:spPr>
        <p:txBody>
          <a:bodyPr wrap="none" lIns="109721" tIns="54860" rIns="109721" bIns="54860">
            <a:spAutoFit/>
          </a:bodyPr>
          <a:lstStyle/>
          <a:p>
            <a:pPr algn="ctr" defTabSz="1097208">
              <a:defRPr/>
            </a:pPr>
            <a:fld id="{478F02DA-AB65-4DE3-8C32-C1DFFF12922F}" type="slidenum">
              <a:rPr lang="nl-NL" sz="1200" b="1">
                <a:solidFill>
                  <a:srgbClr val="FFFFFF"/>
                </a:solidFill>
                <a:cs typeface="Arial" panose="020B0604020202020204" pitchFamily="34" charset="0"/>
              </a:rPr>
              <a:pPr algn="ctr" defTabSz="1097208">
                <a:defRPr/>
              </a:pPr>
              <a:t>‹#›</a:t>
            </a:fld>
            <a:endParaRPr lang="nl-NL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9" userDrawn="1">
          <p15:clr>
            <a:srgbClr val="FBAE40"/>
          </p15:clr>
        </p15:guide>
        <p15:guide id="2" pos="5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1212359" y="1390049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cxnSp>
        <p:nvCxnSpPr>
          <p:cNvPr id="15" name="Straight Connector 59"/>
          <p:cNvCxnSpPr/>
          <p:nvPr userDrawn="1"/>
        </p:nvCxnSpPr>
        <p:spPr>
          <a:xfrm>
            <a:off x="4067557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37"/>
          <p:cNvSpPr>
            <a:spLocks noGrp="1"/>
          </p:cNvSpPr>
          <p:nvPr>
            <p:ph type="body" sz="quarter" idx="12" hasCustomPrompt="1"/>
          </p:nvPr>
        </p:nvSpPr>
        <p:spPr>
          <a:xfrm>
            <a:off x="1212359" y="22037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cxnSp>
        <p:nvCxnSpPr>
          <p:cNvPr id="52" name="Straight Connector 59"/>
          <p:cNvCxnSpPr/>
          <p:nvPr userDrawn="1"/>
        </p:nvCxnSpPr>
        <p:spPr>
          <a:xfrm>
            <a:off x="7897494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479425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1212359" y="2780586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 hasCustomPrompt="1"/>
          </p:nvPr>
        </p:nvSpPr>
        <p:spPr>
          <a:xfrm>
            <a:off x="1212359" y="3594324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479425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1212359" y="4171123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 hasCustomPrompt="1"/>
          </p:nvPr>
        </p:nvSpPr>
        <p:spPr>
          <a:xfrm>
            <a:off x="1212359" y="4984861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479425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 hasCustomPrompt="1"/>
          </p:nvPr>
        </p:nvSpPr>
        <p:spPr>
          <a:xfrm>
            <a:off x="4982809" y="1390049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 hasCustomPrompt="1"/>
          </p:nvPr>
        </p:nvSpPr>
        <p:spPr>
          <a:xfrm>
            <a:off x="4982809" y="22037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 hasCustomPrompt="1"/>
          </p:nvPr>
        </p:nvSpPr>
        <p:spPr>
          <a:xfrm>
            <a:off x="4249875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 hasCustomPrompt="1"/>
          </p:nvPr>
        </p:nvSpPr>
        <p:spPr>
          <a:xfrm>
            <a:off x="4982809" y="2780586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 hasCustomPrompt="1"/>
          </p:nvPr>
        </p:nvSpPr>
        <p:spPr>
          <a:xfrm>
            <a:off x="4982809" y="3594324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 hasCustomPrompt="1"/>
          </p:nvPr>
        </p:nvSpPr>
        <p:spPr>
          <a:xfrm>
            <a:off x="4249875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 hasCustomPrompt="1"/>
          </p:nvPr>
        </p:nvSpPr>
        <p:spPr>
          <a:xfrm>
            <a:off x="4982809" y="4171123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 hasCustomPrompt="1"/>
          </p:nvPr>
        </p:nvSpPr>
        <p:spPr>
          <a:xfrm>
            <a:off x="4982809" y="4984861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 hasCustomPrompt="1"/>
          </p:nvPr>
        </p:nvSpPr>
        <p:spPr>
          <a:xfrm>
            <a:off x="4249875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8" name="Tijdelijke aanduiding voor tekst 35"/>
          <p:cNvSpPr>
            <a:spLocks noGrp="1"/>
          </p:cNvSpPr>
          <p:nvPr>
            <p:ph type="body" sz="quarter" idx="53" hasCustomPrompt="1"/>
          </p:nvPr>
        </p:nvSpPr>
        <p:spPr>
          <a:xfrm>
            <a:off x="8812747" y="1390049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9" name="Tijdelijke aanduiding voor tekst 37"/>
          <p:cNvSpPr>
            <a:spLocks noGrp="1"/>
          </p:cNvSpPr>
          <p:nvPr>
            <p:ph type="body" sz="quarter" idx="54" hasCustomPrompt="1"/>
          </p:nvPr>
        </p:nvSpPr>
        <p:spPr>
          <a:xfrm>
            <a:off x="8812747" y="22037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90" name="Tijdelijke aanduiding voor tekst 71"/>
          <p:cNvSpPr>
            <a:spLocks noGrp="1"/>
          </p:cNvSpPr>
          <p:nvPr>
            <p:ph type="body" sz="quarter" idx="55" hasCustomPrompt="1"/>
          </p:nvPr>
        </p:nvSpPr>
        <p:spPr>
          <a:xfrm>
            <a:off x="8079813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91" name="Tijdelijke aanduiding voor tekst 35"/>
          <p:cNvSpPr>
            <a:spLocks noGrp="1"/>
          </p:cNvSpPr>
          <p:nvPr>
            <p:ph type="body" sz="quarter" idx="56" hasCustomPrompt="1"/>
          </p:nvPr>
        </p:nvSpPr>
        <p:spPr>
          <a:xfrm>
            <a:off x="8812747" y="2780586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2" name="Tijdelijke aanduiding voor tekst 37"/>
          <p:cNvSpPr>
            <a:spLocks noGrp="1"/>
          </p:cNvSpPr>
          <p:nvPr>
            <p:ph type="body" sz="quarter" idx="57" hasCustomPrompt="1"/>
          </p:nvPr>
        </p:nvSpPr>
        <p:spPr>
          <a:xfrm>
            <a:off x="8812747" y="3594324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93" name="Tijdelijke aanduiding voor tekst 71"/>
          <p:cNvSpPr>
            <a:spLocks noGrp="1"/>
          </p:cNvSpPr>
          <p:nvPr>
            <p:ph type="body" sz="quarter" idx="58" hasCustomPrompt="1"/>
          </p:nvPr>
        </p:nvSpPr>
        <p:spPr>
          <a:xfrm>
            <a:off x="8079813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94" name="Tijdelijke aanduiding voor tekst 35"/>
          <p:cNvSpPr>
            <a:spLocks noGrp="1"/>
          </p:cNvSpPr>
          <p:nvPr>
            <p:ph type="body" sz="quarter" idx="59" hasCustomPrompt="1"/>
          </p:nvPr>
        </p:nvSpPr>
        <p:spPr>
          <a:xfrm>
            <a:off x="8812747" y="4171123"/>
            <a:ext cx="275920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5" name="Tijdelijke aanduiding voor tekst 37"/>
          <p:cNvSpPr>
            <a:spLocks noGrp="1"/>
          </p:cNvSpPr>
          <p:nvPr>
            <p:ph type="body" sz="quarter" idx="60" hasCustomPrompt="1"/>
          </p:nvPr>
        </p:nvSpPr>
        <p:spPr>
          <a:xfrm>
            <a:off x="8812747" y="4984861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96" name="Tijdelijke aanduiding voor tekst 71"/>
          <p:cNvSpPr>
            <a:spLocks noGrp="1"/>
          </p:cNvSpPr>
          <p:nvPr>
            <p:ph type="body" sz="quarter" idx="61" hasCustomPrompt="1"/>
          </p:nvPr>
        </p:nvSpPr>
        <p:spPr>
          <a:xfrm>
            <a:off x="8079813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6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5938" y="323850"/>
                  <a:pt x="8146732" y="485775"/>
                </a:cubicBezTo>
                <a:lnTo>
                  <a:pt x="11902440" y="480537"/>
                </a:ln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6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49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4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33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294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91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080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9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6225988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7669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28982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 hasCustomPrompt="1"/>
          </p:nvPr>
        </p:nvSpPr>
        <p:spPr>
          <a:xfrm>
            <a:off x="447357" y="1773238"/>
            <a:ext cx="5173850" cy="4068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957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4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2489026" y="1390049"/>
            <a:ext cx="3494215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cxnSp>
        <p:nvCxnSpPr>
          <p:cNvPr id="15" name="Straight Connector 59"/>
          <p:cNvCxnSpPr/>
          <p:nvPr userDrawn="1"/>
        </p:nvCxnSpPr>
        <p:spPr>
          <a:xfrm>
            <a:off x="6079237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37"/>
          <p:cNvSpPr>
            <a:spLocks noGrp="1"/>
          </p:cNvSpPr>
          <p:nvPr>
            <p:ph type="body" sz="quarter" idx="12" hasCustomPrompt="1"/>
          </p:nvPr>
        </p:nvSpPr>
        <p:spPr>
          <a:xfrm>
            <a:off x="2488927" y="2203787"/>
            <a:ext cx="3494678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1731788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2489026" y="2780586"/>
            <a:ext cx="3494215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 hasCustomPrompt="1"/>
          </p:nvPr>
        </p:nvSpPr>
        <p:spPr>
          <a:xfrm>
            <a:off x="2488927" y="3594324"/>
            <a:ext cx="3494678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1731788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2489026" y="4171123"/>
            <a:ext cx="3494215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 hasCustomPrompt="1"/>
          </p:nvPr>
        </p:nvSpPr>
        <p:spPr>
          <a:xfrm>
            <a:off x="2488927" y="4984861"/>
            <a:ext cx="3494678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1731788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 hasCustomPrompt="1"/>
          </p:nvPr>
        </p:nvSpPr>
        <p:spPr>
          <a:xfrm>
            <a:off x="6994489" y="1390049"/>
            <a:ext cx="372431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 hasCustomPrompt="1"/>
          </p:nvPr>
        </p:nvSpPr>
        <p:spPr>
          <a:xfrm>
            <a:off x="6994489" y="2203787"/>
            <a:ext cx="3724804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 hasCustomPrompt="1"/>
          </p:nvPr>
        </p:nvSpPr>
        <p:spPr>
          <a:xfrm>
            <a:off x="6261555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 hasCustomPrompt="1"/>
          </p:nvPr>
        </p:nvSpPr>
        <p:spPr>
          <a:xfrm>
            <a:off x="6994489" y="2780586"/>
            <a:ext cx="372431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 hasCustomPrompt="1"/>
          </p:nvPr>
        </p:nvSpPr>
        <p:spPr>
          <a:xfrm>
            <a:off x="6994489" y="3594324"/>
            <a:ext cx="3724804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 hasCustomPrompt="1"/>
          </p:nvPr>
        </p:nvSpPr>
        <p:spPr>
          <a:xfrm>
            <a:off x="6261555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 hasCustomPrompt="1"/>
          </p:nvPr>
        </p:nvSpPr>
        <p:spPr>
          <a:xfrm>
            <a:off x="6994489" y="4171123"/>
            <a:ext cx="3724311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 hasCustomPrompt="1"/>
          </p:nvPr>
        </p:nvSpPr>
        <p:spPr>
          <a:xfrm>
            <a:off x="6994489" y="4984861"/>
            <a:ext cx="3724804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 hasCustomPrompt="1"/>
          </p:nvPr>
        </p:nvSpPr>
        <p:spPr>
          <a:xfrm>
            <a:off x="6261555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3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7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60" y="2357438"/>
            <a:ext cx="4921736" cy="3484562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552700"/>
            <a:ext cx="4084319" cy="3024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4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9627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9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3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3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6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2489026" y="1390049"/>
            <a:ext cx="6364794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2" hasCustomPrompt="1"/>
          </p:nvPr>
        </p:nvSpPr>
        <p:spPr>
          <a:xfrm>
            <a:off x="2488926" y="2203787"/>
            <a:ext cx="6365637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1731788" y="1369729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2489026" y="2780586"/>
            <a:ext cx="6364794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 hasCustomPrompt="1"/>
          </p:nvPr>
        </p:nvSpPr>
        <p:spPr>
          <a:xfrm>
            <a:off x="2488926" y="3594324"/>
            <a:ext cx="6365637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1731788" y="2760266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2489026" y="4171123"/>
            <a:ext cx="6364794" cy="813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 hasCustomPrompt="1"/>
          </p:nvPr>
        </p:nvSpPr>
        <p:spPr>
          <a:xfrm>
            <a:off x="2488926" y="4984861"/>
            <a:ext cx="6365637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Extra text</a:t>
            </a:r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1731788" y="4150803"/>
            <a:ext cx="757238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7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7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1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2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8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3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8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1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0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682990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8" y="1767840"/>
            <a:ext cx="10129658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0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994400" y="1773238"/>
            <a:ext cx="5405438" cy="409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197600" y="1930400"/>
            <a:ext cx="5038725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3525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447357" y="1773238"/>
            <a:ext cx="5547043" cy="4094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60164" y="1930400"/>
            <a:ext cx="5170723" cy="360151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Calibri" panose="020F0502020204030204" pitchFamily="34" charset="0"/>
              <a:buChar char="-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201965" y="2080060"/>
            <a:ext cx="3443264" cy="3431160"/>
            <a:chOff x="8555490" y="4136840"/>
            <a:chExt cx="7232667" cy="7207240"/>
          </a:xfrm>
        </p:grpSpPr>
        <p:sp>
          <p:nvSpPr>
            <p:cNvPr id="5" name="Pie 45"/>
            <p:cNvSpPr/>
            <p:nvPr userDrawn="1"/>
          </p:nvSpPr>
          <p:spPr>
            <a:xfrm>
              <a:off x="8555491" y="4159929"/>
              <a:ext cx="3539375" cy="3538914"/>
            </a:xfrm>
            <a:prstGeom prst="pieWed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ie 4"/>
            <p:cNvSpPr/>
            <p:nvPr userDrawn="1"/>
          </p:nvSpPr>
          <p:spPr>
            <a:xfrm>
              <a:off x="9507484" y="494245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8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S</a:t>
              </a:r>
            </a:p>
          </p:txBody>
        </p:sp>
        <p:sp>
          <p:nvSpPr>
            <p:cNvPr id="8" name="Pie 48"/>
            <p:cNvSpPr/>
            <p:nvPr userDrawn="1"/>
          </p:nvSpPr>
          <p:spPr>
            <a:xfrm rot="5400000">
              <a:off x="12249012" y="4136609"/>
              <a:ext cx="3538914" cy="3539375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51"/>
            <p:cNvSpPr/>
            <p:nvPr userDrawn="1"/>
          </p:nvSpPr>
          <p:spPr>
            <a:xfrm rot="16200000">
              <a:off x="8555721" y="7804935"/>
              <a:ext cx="3538914" cy="3539375"/>
            </a:xfrm>
            <a:prstGeom prst="pieWed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54"/>
            <p:cNvSpPr/>
            <p:nvPr userDrawn="1"/>
          </p:nvSpPr>
          <p:spPr>
            <a:xfrm rot="10800000">
              <a:off x="12248782" y="7791653"/>
              <a:ext cx="3539375" cy="3538914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56"/>
            <p:cNvSpPr/>
            <p:nvPr userDrawn="1"/>
          </p:nvSpPr>
          <p:spPr>
            <a:xfrm>
              <a:off x="11553132" y="699791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57"/>
            <p:cNvSpPr/>
            <p:nvPr userDrawn="1"/>
          </p:nvSpPr>
          <p:spPr>
            <a:xfrm rot="10800000">
              <a:off x="11553132" y="7406562"/>
              <a:ext cx="1222023" cy="1062492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Pie 4"/>
            <p:cNvSpPr/>
            <p:nvPr userDrawn="1"/>
          </p:nvSpPr>
          <p:spPr>
            <a:xfrm>
              <a:off x="9479262" y="8069205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O</a:t>
              </a:r>
            </a:p>
          </p:txBody>
        </p:sp>
        <p:sp>
          <p:nvSpPr>
            <p:cNvPr id="14" name="Pie 4"/>
            <p:cNvSpPr/>
            <p:nvPr userDrawn="1"/>
          </p:nvSpPr>
          <p:spPr>
            <a:xfrm>
              <a:off x="12357886" y="4949276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W</a:t>
              </a:r>
            </a:p>
          </p:txBody>
        </p:sp>
        <p:sp>
          <p:nvSpPr>
            <p:cNvPr id="15" name="Pie 4"/>
            <p:cNvSpPr/>
            <p:nvPr userDrawn="1"/>
          </p:nvSpPr>
          <p:spPr>
            <a:xfrm>
              <a:off x="12428531" y="8173292"/>
              <a:ext cx="2502716" cy="250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21" tIns="184921" rIns="184921" bIns="184921" numCol="1" spcCol="2540" anchor="ctr" anchorCtr="0">
              <a:noAutofit/>
            </a:bodyPr>
            <a:lstStyle/>
            <a:p>
              <a:pPr algn="ctr" defTabSz="11557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dirty="0">
                  <a:solidFill>
                    <a:srgbClr val="FFFFFF"/>
                  </a:solidFill>
                  <a:latin typeface="Arial Hebrew" charset="-79"/>
                  <a:ea typeface="Arial Hebrew" charset="-79"/>
                  <a:cs typeface="Arial Hebrew" charset="-79"/>
                </a:rPr>
                <a:t>T</a:t>
              </a:r>
            </a:p>
          </p:txBody>
        </p:sp>
      </p:grpSp>
      <p:sp>
        <p:nvSpPr>
          <p:cNvPr id="16" name="Ovaal 15"/>
          <p:cNvSpPr/>
          <p:nvPr userDrawn="1"/>
        </p:nvSpPr>
        <p:spPr>
          <a:xfrm>
            <a:off x="579438" y="1789214"/>
            <a:ext cx="811746" cy="811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64"/>
          <p:cNvSpPr txBox="1"/>
          <p:nvPr userDrawn="1"/>
        </p:nvSpPr>
        <p:spPr>
          <a:xfrm>
            <a:off x="1401344" y="1783398"/>
            <a:ext cx="2929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STRENGHTS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STERKE PUNTEN</a:t>
            </a:r>
          </a:p>
        </p:txBody>
      </p:sp>
      <p:sp>
        <p:nvSpPr>
          <p:cNvPr id="21" name="TextBox 65"/>
          <p:cNvSpPr txBox="1"/>
          <p:nvPr userDrawn="1"/>
        </p:nvSpPr>
        <p:spPr>
          <a:xfrm>
            <a:off x="1404075" y="4217776"/>
            <a:ext cx="2648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OPPORTUNITIES</a:t>
            </a:r>
          </a:p>
          <a:p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KANSEN</a:t>
            </a:r>
          </a:p>
        </p:txBody>
      </p:sp>
      <p:sp>
        <p:nvSpPr>
          <p:cNvPr id="22" name="TextBox 66"/>
          <p:cNvSpPr txBox="1"/>
          <p:nvPr userDrawn="1"/>
        </p:nvSpPr>
        <p:spPr>
          <a:xfrm>
            <a:off x="8011647" y="1783398"/>
            <a:ext cx="24081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WEAKNESS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ZWAKTES</a:t>
            </a:r>
          </a:p>
        </p:txBody>
      </p:sp>
      <p:sp>
        <p:nvSpPr>
          <p:cNvPr id="23" name="TextBox 67"/>
          <p:cNvSpPr txBox="1"/>
          <p:nvPr userDrawn="1"/>
        </p:nvSpPr>
        <p:spPr>
          <a:xfrm>
            <a:off x="7730803" y="4217776"/>
            <a:ext cx="268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Threats</a:t>
            </a:r>
          </a:p>
          <a:p>
            <a:pPr algn="r"/>
            <a:r>
              <a:rPr lang="en-US" dirty="0">
                <a:solidFill>
                  <a:srgbClr val="0077C8"/>
                </a:solidFill>
                <a:cs typeface="Arial" panose="020B0604020202020204" pitchFamily="34" charset="0"/>
              </a:rPr>
              <a:t>BEDREIGINGEN</a:t>
            </a:r>
          </a:p>
        </p:txBody>
      </p:sp>
      <p:sp>
        <p:nvSpPr>
          <p:cNvPr id="25" name="Ovaal 24"/>
          <p:cNvSpPr/>
          <p:nvPr userDrawn="1"/>
        </p:nvSpPr>
        <p:spPr>
          <a:xfrm>
            <a:off x="579438" y="4188599"/>
            <a:ext cx="811746" cy="8117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al 25"/>
          <p:cNvSpPr/>
          <p:nvPr userDrawn="1"/>
        </p:nvSpPr>
        <p:spPr>
          <a:xfrm>
            <a:off x="10504800" y="1789214"/>
            <a:ext cx="811746" cy="811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al 26"/>
          <p:cNvSpPr/>
          <p:nvPr userDrawn="1"/>
        </p:nvSpPr>
        <p:spPr>
          <a:xfrm>
            <a:off x="10504800" y="4188599"/>
            <a:ext cx="811746" cy="811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ijdelijke aanduiding voor tekst 28"/>
          <p:cNvSpPr>
            <a:spLocks noGrp="1"/>
          </p:cNvSpPr>
          <p:nvPr>
            <p:ph type="body" sz="quarter" idx="11" hasCustomPrompt="1"/>
          </p:nvPr>
        </p:nvSpPr>
        <p:spPr>
          <a:xfrm>
            <a:off x="1402397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strong points...</a:t>
            </a:r>
            <a:endParaRPr lang="en-US" dirty="0"/>
          </a:p>
        </p:txBody>
      </p:sp>
      <p:sp>
        <p:nvSpPr>
          <p:cNvPr id="30" name="Tijdelijke aanduiding voor tekst 28"/>
          <p:cNvSpPr>
            <a:spLocks noGrp="1"/>
          </p:cNvSpPr>
          <p:nvPr>
            <p:ph type="body" sz="quarter" idx="12" hasCustomPrompt="1"/>
          </p:nvPr>
        </p:nvSpPr>
        <p:spPr>
          <a:xfrm>
            <a:off x="1402397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opportunities...</a:t>
            </a:r>
            <a:endParaRPr lang="en-US" dirty="0"/>
          </a:p>
        </p:txBody>
      </p:sp>
      <p:sp>
        <p:nvSpPr>
          <p:cNvPr id="31" name="Tijdelijke aanduiding voor tekst 28"/>
          <p:cNvSpPr>
            <a:spLocks noGrp="1"/>
          </p:cNvSpPr>
          <p:nvPr>
            <p:ph type="body" sz="quarter" idx="13" hasCustomPrompt="1"/>
          </p:nvPr>
        </p:nvSpPr>
        <p:spPr>
          <a:xfrm>
            <a:off x="7696029" y="261048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weaknesses…</a:t>
            </a:r>
            <a:endParaRPr lang="en-US" dirty="0"/>
          </a:p>
        </p:txBody>
      </p:sp>
      <p:sp>
        <p:nvSpPr>
          <p:cNvPr id="32" name="Tijdelijke aanduiding voor tekst 28"/>
          <p:cNvSpPr>
            <a:spLocks noGrp="1"/>
          </p:cNvSpPr>
          <p:nvPr>
            <p:ph type="body" sz="quarter" idx="14" hasCustomPrompt="1"/>
          </p:nvPr>
        </p:nvSpPr>
        <p:spPr>
          <a:xfrm>
            <a:off x="7696029" y="5010505"/>
            <a:ext cx="2713993" cy="1337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Edit threats...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33" name="Tijdelijke aanduiding vo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3277318" y="893762"/>
            <a:ext cx="5718742" cy="4920622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019266" y="1796421"/>
            <a:ext cx="4185603" cy="2605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 userDrawn="1"/>
        </p:nvGrpSpPr>
        <p:grpSpPr>
          <a:xfrm>
            <a:off x="2194560" y="700723"/>
            <a:ext cx="7884258" cy="6783914"/>
            <a:chOff x="2323609" y="594889"/>
            <a:chExt cx="4515737" cy="3886016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1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15040" y="1948821"/>
            <a:ext cx="5779322" cy="3583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6320490"/>
            <a:ext cx="7992000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185332" y="2333305"/>
            <a:ext cx="2418934" cy="2215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the icon to add image</a:t>
            </a:r>
            <a:endParaRPr lang="en-US" dirty="0"/>
          </a:p>
        </p:txBody>
      </p:sp>
      <p:cxnSp>
        <p:nvCxnSpPr>
          <p:cNvPr id="12" name="Straight Connector 38"/>
          <p:cNvCxnSpPr/>
          <p:nvPr userDrawn="1"/>
        </p:nvCxnSpPr>
        <p:spPr>
          <a:xfrm>
            <a:off x="389344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135278" y="2333625"/>
            <a:ext cx="3576638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35278" y="2916238"/>
            <a:ext cx="3576638" cy="16319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Tell something about yourself…</a:t>
            </a:r>
            <a:endParaRPr lang="en-US" dirty="0"/>
          </a:p>
        </p:txBody>
      </p:sp>
      <p:cxnSp>
        <p:nvCxnSpPr>
          <p:cNvPr id="19" name="Straight Connector 38"/>
          <p:cNvCxnSpPr/>
          <p:nvPr userDrawn="1"/>
        </p:nvCxnSpPr>
        <p:spPr>
          <a:xfrm>
            <a:off x="7987921" y="2245360"/>
            <a:ext cx="0" cy="28956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51" y="88584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7745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0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755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33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294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eleifend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5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1767840"/>
            <a:ext cx="10952481" cy="407416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Maecenas tincidunt eleifend consequat. </a:t>
            </a:r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urna</a:t>
            </a:r>
            <a:r>
              <a:rPr lang="nl-NL" dirty="0"/>
              <a:t> et massa </a:t>
            </a:r>
            <a:r>
              <a:rPr lang="nl-NL" dirty="0" err="1"/>
              <a:t>dapibus</a:t>
            </a:r>
            <a:r>
              <a:rPr lang="nl-NL" dirty="0"/>
              <a:t> maximus.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pretium</a:t>
            </a:r>
            <a:r>
              <a:rPr lang="nl-NL" dirty="0"/>
              <a:t>, </a:t>
            </a:r>
            <a:r>
              <a:rPr lang="nl-NL" dirty="0" err="1"/>
              <a:t>sagittis</a:t>
            </a:r>
            <a:r>
              <a:rPr lang="nl-NL" dirty="0"/>
              <a:t> </a:t>
            </a:r>
            <a:r>
              <a:rPr lang="nl-NL" dirty="0" err="1"/>
              <a:t>dui</a:t>
            </a:r>
            <a:r>
              <a:rPr lang="nl-NL" dirty="0"/>
              <a:t> ut,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purus</a:t>
            </a:r>
            <a:r>
              <a:rPr lang="nl-NL" dirty="0"/>
              <a:t>. </a:t>
            </a:r>
            <a:r>
              <a:rPr lang="nl-NL" dirty="0" err="1"/>
              <a:t>Phasellus</a:t>
            </a:r>
            <a:r>
              <a:rPr lang="nl-NL" dirty="0"/>
              <a:t> auctor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a </a:t>
            </a:r>
            <a:r>
              <a:rPr lang="nl-NL" dirty="0" err="1"/>
              <a:t>consequat</a:t>
            </a:r>
            <a:r>
              <a:rPr lang="nl-NL" dirty="0"/>
              <a:t>. Vestibulum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 </a:t>
            </a:r>
            <a:r>
              <a:rPr lang="nl-NL" dirty="0" err="1"/>
              <a:t>efficitur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Integer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ligula</a:t>
            </a:r>
            <a:r>
              <a:rPr lang="nl-NL" dirty="0"/>
              <a:t>,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 </a:t>
            </a:r>
            <a:r>
              <a:rPr lang="nl-NL" dirty="0" err="1"/>
              <a:t>nulla</a:t>
            </a:r>
            <a:r>
              <a:rPr lang="nl-NL" dirty="0"/>
              <a:t> commodo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6320490"/>
            <a:ext cx="8897938" cy="1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914559"/>
            <a:ext cx="1095248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8307" y="-3810"/>
            <a:ext cx="7706043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Edit</a:t>
            </a:r>
            <a:r>
              <a:rPr lang="nl-NL" dirty="0"/>
              <a:t>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357" y="4348480"/>
            <a:ext cx="10952481" cy="1493520"/>
          </a:xfrm>
          <a:prstGeom prst="rect">
            <a:avLst/>
          </a:prstGeom>
        </p:spPr>
        <p:txBody>
          <a:bodyPr numCol="2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, vestibulum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rutrum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, </a:t>
            </a:r>
            <a:r>
              <a:rPr lang="nl-NL" dirty="0" err="1"/>
              <a:t>suscipit</a:t>
            </a:r>
            <a:r>
              <a:rPr lang="nl-NL" dirty="0"/>
              <a:t> in </a:t>
            </a:r>
            <a:r>
              <a:rPr lang="nl-NL" dirty="0" err="1"/>
              <a:t>dui.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dapibus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Vestibulum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finibus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. Nam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venenatis</a:t>
            </a:r>
            <a:r>
              <a:rPr lang="nl-NL" dirty="0"/>
              <a:t>.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nec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. </a:t>
            </a:r>
            <a:r>
              <a:rPr lang="nl-NL" dirty="0" err="1"/>
              <a:t>Fusce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, </a:t>
            </a:r>
            <a:r>
              <a:rPr lang="nl-NL" dirty="0" err="1"/>
              <a:t>dui</a:t>
            </a:r>
            <a:r>
              <a:rPr lang="nl-NL" dirty="0"/>
              <a:t> vitae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, </a:t>
            </a:r>
            <a:r>
              <a:rPr lang="nl-NL" dirty="0" err="1"/>
              <a:t>tortor</a:t>
            </a:r>
            <a:r>
              <a:rPr lang="nl-NL" dirty="0"/>
              <a:t> magna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, et </a:t>
            </a:r>
            <a:r>
              <a:rPr lang="nl-NL" dirty="0" err="1"/>
              <a:t>suscipit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ex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.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habitant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 </a:t>
            </a:r>
            <a:r>
              <a:rPr lang="nl-NL" dirty="0" err="1"/>
              <a:t>senectus</a:t>
            </a:r>
            <a:r>
              <a:rPr lang="nl-NL" dirty="0"/>
              <a:t> et </a:t>
            </a:r>
            <a:r>
              <a:rPr lang="nl-NL" dirty="0" err="1"/>
              <a:t>netus</a:t>
            </a:r>
            <a:r>
              <a:rPr lang="nl-NL" dirty="0"/>
              <a:t> et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fames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. Integer </a:t>
            </a:r>
            <a:r>
              <a:rPr lang="nl-NL" dirty="0" err="1"/>
              <a:t>eget</a:t>
            </a:r>
            <a:r>
              <a:rPr lang="nl-NL" dirty="0"/>
              <a:t> auctor </a:t>
            </a:r>
            <a:r>
              <a:rPr lang="nl-NL" dirty="0" err="1"/>
              <a:t>nunc</a:t>
            </a:r>
            <a:r>
              <a:rPr lang="nl-NL" dirty="0"/>
              <a:t>.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5994400" y="1773238"/>
            <a:ext cx="5405438" cy="2575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447357" y="1773238"/>
            <a:ext cx="5547043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</a:t>
            </a:r>
            <a:r>
              <a:rPr lang="en-US" dirty="0" err="1"/>
              <a:t>inser</a:t>
            </a:r>
            <a:r>
              <a:rPr lang="en-US" dirty="0"/>
              <a:t> image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930400"/>
            <a:ext cx="5038725" cy="22653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2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080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10952481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4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 hasCustomPrompt="1"/>
          </p:nvPr>
        </p:nvSpPr>
        <p:spPr>
          <a:xfrm>
            <a:off x="5994400" y="1773238"/>
            <a:ext cx="5405438" cy="406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4"/>
          <p:cNvGrpSpPr/>
          <p:nvPr userDrawn="1"/>
        </p:nvGrpSpPr>
        <p:grpSpPr>
          <a:xfrm>
            <a:off x="5478780" y="1336222"/>
            <a:ext cx="6603380" cy="5681798"/>
            <a:chOff x="2323609" y="594889"/>
            <a:chExt cx="4515737" cy="3886016"/>
          </a:xfrm>
        </p:grpSpPr>
        <p:pic>
          <p:nvPicPr>
            <p:cNvPr id="17" name="Picture 3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92" r="4792"/>
            <a:stretch/>
          </p:blipFill>
          <p:spPr>
            <a:xfrm>
              <a:off x="2323609" y="594889"/>
              <a:ext cx="4515737" cy="3886016"/>
            </a:xfrm>
            <a:prstGeom prst="rect">
              <a:avLst/>
            </a:prstGeom>
          </p:spPr>
        </p:pic>
        <p:sp>
          <p:nvSpPr>
            <p:cNvPr id="18" name="Rectangle 3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330314" y="2382838"/>
            <a:ext cx="4839336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Edit header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8740139" y="2166938"/>
            <a:ext cx="1968341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0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60" y="2357438"/>
            <a:ext cx="4921736" cy="3484562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0604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title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6972300" y="2552700"/>
            <a:ext cx="4084319" cy="3024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357" y="1773238"/>
            <a:ext cx="5547043" cy="4068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nl-NL" dirty="0"/>
              <a:t>Edit text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8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698423" cy="8172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357" y="1198562"/>
            <a:ext cx="1095248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Sub titel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1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357" y="379096"/>
            <a:ext cx="7713663" cy="9627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Edit header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4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orient="horz" pos="111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16183" y="952451"/>
            <a:ext cx="10515600" cy="5387531"/>
          </a:xfrm>
          <a:prstGeom prst="rect">
            <a:avLst/>
          </a:prstGeom>
        </p:spPr>
        <p:txBody>
          <a:bodyPr lIns="109721" tIns="54860" rIns="109721" bIns="54860"/>
          <a:lstStyle>
            <a:lvl1pPr marL="420978" indent="-420978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20000"/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22906" indent="-401930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50000"/>
              <a:buFont typeface="LucidaGrande" charset="0"/>
              <a:buChar char="-"/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88642" indent="-293351">
              <a:lnSpc>
                <a:spcPct val="100000"/>
              </a:lnSpc>
              <a:spcBef>
                <a:spcPts val="720"/>
              </a:spcBef>
              <a:spcAft>
                <a:spcPts val="720"/>
              </a:spcAft>
              <a:buClr>
                <a:schemeClr val="accent1"/>
              </a:buClr>
              <a:buSzPct val="100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3"/>
              </a:buClr>
              <a:buSzPct val="150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/>
              <a:t> 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11363" y="-262358"/>
            <a:ext cx="10515600" cy="992223"/>
          </a:xfrm>
          <a:prstGeom prst="rect">
            <a:avLst/>
          </a:prstGeom>
        </p:spPr>
        <p:txBody>
          <a:bodyPr lIns="109721" tIns="54860" rIns="109721" bIns="54860" anchor="b" anchorCtr="0"/>
          <a:lstStyle>
            <a:lvl1pPr marL="0" indent="0">
              <a:buNone/>
              <a:defRPr sz="29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Rechthoek 10"/>
          <p:cNvSpPr/>
          <p:nvPr userDrawn="1"/>
        </p:nvSpPr>
        <p:spPr>
          <a:xfrm>
            <a:off x="117871" y="6386933"/>
            <a:ext cx="409137" cy="295457"/>
          </a:xfrm>
          <a:prstGeom prst="rect">
            <a:avLst/>
          </a:prstGeom>
        </p:spPr>
        <p:txBody>
          <a:bodyPr wrap="none" lIns="109721" tIns="54860" rIns="109721" bIns="54860">
            <a:spAutoFit/>
          </a:bodyPr>
          <a:lstStyle/>
          <a:p>
            <a:pPr algn="ctr" defTabSz="1097208">
              <a:defRPr/>
            </a:pPr>
            <a:fld id="{478F02DA-AB65-4DE3-8C32-C1DFFF12922F}" type="slidenum">
              <a:rPr lang="nl-NL" sz="1200" b="1">
                <a:solidFill>
                  <a:srgbClr val="FFFFFF"/>
                </a:solidFill>
                <a:cs typeface="Arial" panose="020B0604020202020204" pitchFamily="34" charset="0"/>
              </a:rPr>
              <a:pPr algn="ctr" defTabSz="1097208">
                <a:defRPr/>
              </a:pPr>
              <a:t>‹#›</a:t>
            </a:fld>
            <a:endParaRPr lang="nl-NL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9">
          <p15:clr>
            <a:srgbClr val="FBAE40"/>
          </p15:clr>
        </p15:guide>
        <p15:guide id="2" pos="54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422302" y="0"/>
            <a:ext cx="487680" cy="487680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8140701" y="0"/>
            <a:ext cx="3281602" cy="4876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77"/>
            <a:ext cx="12192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5938" y="323850"/>
                  <a:pt x="8146732" y="485775"/>
                </a:cubicBezTo>
                <a:lnTo>
                  <a:pt x="11902440" y="480537"/>
                </a:ln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on the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1963" y="36169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Rechthoek 29"/>
          <p:cNvSpPr/>
          <p:nvPr userDrawn="1"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99438" y="106363"/>
            <a:ext cx="3176587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subject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1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image" Target="../media/image1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7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3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 userDrawn="1">
          <p15:clr>
            <a:srgbClr val="F26B43"/>
          </p15:clr>
        </p15:guide>
        <p15:guide id="2" pos="3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5" r:id="rId5"/>
    <p:sldLayoutId id="2147483666" r:id="rId6"/>
    <p:sldLayoutId id="2147483692" r:id="rId7"/>
    <p:sldLayoutId id="2147483693" r:id="rId8"/>
    <p:sldLayoutId id="2147483664" r:id="rId9"/>
    <p:sldLayoutId id="2147483676" r:id="rId10"/>
    <p:sldLayoutId id="2147483677" r:id="rId11"/>
    <p:sldLayoutId id="2147483675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>
          <p15:clr>
            <a:srgbClr val="F26B43"/>
          </p15:clr>
        </p15:guide>
        <p15:guide id="2" pos="34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 Same Side Corner Rectangle 9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67" r:id="rId3"/>
    <p:sldLayoutId id="2147483668" r:id="rId4"/>
    <p:sldLayoutId id="2147483672" r:id="rId5"/>
    <p:sldLayoutId id="21474836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062" y="6217577"/>
            <a:ext cx="870240" cy="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7374132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think-cell Slide" r:id="rId34" imgW="216" imgH="216" progId="TCLayout.ActiveDocument.1">
                  <p:embed/>
                </p:oleObj>
              </mc:Choice>
              <mc:Fallback>
                <p:oleObj name="think-cell Slide" r:id="rId3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6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3" descr="C:\Users\lupmyd1\Desktop\Aegon_TT_log_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62" y="6219131"/>
            <a:ext cx="89675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9540479" y="-1398985"/>
            <a:ext cx="487364" cy="3285329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11422856" y="-2382"/>
            <a:ext cx="487364" cy="492122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438863" y="100558"/>
            <a:ext cx="456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fld id="{478F02DA-AB65-4DE3-8C32-C1DFFF12922F}" type="slidenum">
              <a:rPr lang="nl-NL" sz="1200">
                <a:solidFill>
                  <a:srgbClr val="FFFFFF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nl-NL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062" y="6217577"/>
            <a:ext cx="870240" cy="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1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7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sv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to Aegon</a:t>
            </a:r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Sendy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CEO, Futuready Insurance Broker </a:t>
            </a:r>
            <a:endParaRPr lang="nl-NL" dirty="0"/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1808163" y="3693160"/>
            <a:ext cx="9059500" cy="129354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360 Scorecard June / Q2 2016</a:t>
            </a:r>
          </a:p>
          <a:p>
            <a:r>
              <a:rPr lang="en-GB" dirty="0"/>
              <a:t>FIB</a:t>
            </a:r>
            <a:endParaRPr lang="nl-NL" dirty="0"/>
          </a:p>
        </p:txBody>
      </p:sp>
      <p:pic>
        <p:nvPicPr>
          <p:cNvPr id="13" name="Tijdelijke aanduiding voor afbeelding 6" descr="Susan-Neff-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0628" b="10628"/>
          <a:stretch>
            <a:fillRect/>
          </a:stretch>
        </p:blipFill>
        <p:spPr>
          <a:xfrm>
            <a:off x="-127000" y="0"/>
            <a:ext cx="12192000" cy="6863787"/>
          </a:xfrm>
          <a:solidFill>
            <a:srgbClr val="FF0000"/>
          </a:solidFill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769853" y="3798684"/>
            <a:ext cx="9137770" cy="129354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Futuready Insurance Broker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Jakarta, 27 June, 2017</a:t>
            </a:r>
          </a:p>
        </p:txBody>
      </p:sp>
    </p:spTree>
    <p:extLst>
      <p:ext uri="{BB962C8B-B14F-4D97-AF65-F5344CB8AC3E}">
        <p14:creationId xmlns:p14="http://schemas.microsoft.com/office/powerpoint/2010/main" val="446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E079-1CA5-44F2-9A7E-395A0CF8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05CF2F-B4BA-4469-AC1C-7D18BE5C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Strength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3B66AB4-6C2A-40AB-B77F-B14287730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625166"/>
              </p:ext>
            </p:extLst>
          </p:nvPr>
        </p:nvGraphicFramePr>
        <p:xfrm>
          <a:off x="2790846" y="1277219"/>
          <a:ext cx="6020167" cy="382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0FF8E5D-93DC-4DCB-BB95-8B17398875FE}"/>
              </a:ext>
            </a:extLst>
          </p:cNvPr>
          <p:cNvSpPr txBox="1"/>
          <p:nvPr/>
        </p:nvSpPr>
        <p:spPr>
          <a:xfrm>
            <a:off x="451626" y="1514737"/>
            <a:ext cx="346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Insurer have License &amp; Technology, but very few insurer would allow customer to select other insurer product in their own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even if it’s willing, customers could question the genuineness of such offer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4572B-89DD-4029-A515-06B88D02EC2D}"/>
              </a:ext>
            </a:extLst>
          </p:cNvPr>
          <p:cNvSpPr txBox="1"/>
          <p:nvPr/>
        </p:nvSpPr>
        <p:spPr>
          <a:xfrm>
            <a:off x="7959777" y="1514737"/>
            <a:ext cx="3987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companies that leverage technology has offered selection to customers without a license. Either disregarding the requirement or claiming, falsely, that it doesn’t apply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absence of license makes their business perpetually under threat from a firm application of the existing law &amp; regulation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EEB87-F616-4567-A9D8-3A59C3EDD5DA}"/>
              </a:ext>
            </a:extLst>
          </p:cNvPr>
          <p:cNvSpPr txBox="1"/>
          <p:nvPr/>
        </p:nvSpPr>
        <p:spPr>
          <a:xfrm>
            <a:off x="2790846" y="5355462"/>
            <a:ext cx="716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traditional brokers have selection and license but are not interested to develop the technology to address the retail segment</a:t>
            </a:r>
          </a:p>
        </p:txBody>
      </p:sp>
    </p:spTree>
    <p:extLst>
      <p:ext uri="{BB962C8B-B14F-4D97-AF65-F5344CB8AC3E}">
        <p14:creationId xmlns:p14="http://schemas.microsoft.com/office/powerpoint/2010/main" val="28748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0F8B4-3E71-4E43-9041-C90435B382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345D1-DFBF-4085-A3AC-661FBF537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DE8798-7CA3-42C9-AB97-643A4640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a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4EC66-76D8-4EB8-984B-D3F0AE56E267}"/>
              </a:ext>
            </a:extLst>
          </p:cNvPr>
          <p:cNvSpPr txBox="1"/>
          <p:nvPr/>
        </p:nvSpPr>
        <p:spPr>
          <a:xfrm>
            <a:off x="4281328" y="3348748"/>
            <a:ext cx="362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395D3"/>
                </a:solidFill>
              </a:rPr>
              <a:t>Futuready Insurance Broker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85BAD-8174-4C02-8706-79C9315D0786}"/>
              </a:ext>
            </a:extLst>
          </p:cNvPr>
          <p:cNvSpPr txBox="1"/>
          <p:nvPr/>
        </p:nvSpPr>
        <p:spPr>
          <a:xfrm>
            <a:off x="1422458" y="2722797"/>
            <a:ext cx="23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www.Futuready.com</a:t>
            </a:r>
          </a:p>
        </p:txBody>
      </p:sp>
      <p:pic>
        <p:nvPicPr>
          <p:cNvPr id="12" name="Graphic 11" descr="Call center">
            <a:extLst>
              <a:ext uri="{FF2B5EF4-FFF2-40B4-BE49-F238E27FC236}">
                <a16:creationId xmlns:a16="http://schemas.microsoft.com/office/drawing/2014/main" id="{FB670F36-B9D3-48B3-84A6-98413159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9508" y="1620743"/>
            <a:ext cx="914400" cy="914400"/>
          </a:xfrm>
          <a:prstGeom prst="rect">
            <a:avLst/>
          </a:prstGeom>
        </p:spPr>
      </p:pic>
      <p:pic>
        <p:nvPicPr>
          <p:cNvPr id="16" name="Graphic 15" descr="Shopping cart">
            <a:extLst>
              <a:ext uri="{FF2B5EF4-FFF2-40B4-BE49-F238E27FC236}">
                <a16:creationId xmlns:a16="http://schemas.microsoft.com/office/drawing/2014/main" id="{F1D26AB5-FC0D-4430-B49A-5375DE9FD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307" y="2450263"/>
            <a:ext cx="914400" cy="914400"/>
          </a:xfrm>
          <a:prstGeom prst="rect">
            <a:avLst/>
          </a:prstGeom>
        </p:spPr>
      </p:pic>
      <p:pic>
        <p:nvPicPr>
          <p:cNvPr id="18" name="Graphic 17" descr="Store">
            <a:extLst>
              <a:ext uri="{FF2B5EF4-FFF2-40B4-BE49-F238E27FC236}">
                <a16:creationId xmlns:a16="http://schemas.microsoft.com/office/drawing/2014/main" id="{21118B45-B7E2-4A21-81F1-6E52C03CA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072" y="523666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E21B3C-7C68-4985-B4CA-4EE0FCE76359}"/>
              </a:ext>
            </a:extLst>
          </p:cNvPr>
          <p:cNvSpPr txBox="1"/>
          <p:nvPr/>
        </p:nvSpPr>
        <p:spPr>
          <a:xfrm>
            <a:off x="5585472" y="1954679"/>
            <a:ext cx="261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Inbound Contact Centre</a:t>
            </a:r>
          </a:p>
        </p:txBody>
      </p:sp>
      <p:pic>
        <p:nvPicPr>
          <p:cNvPr id="21" name="Graphic 20" descr="Smart Phone">
            <a:extLst>
              <a:ext uri="{FF2B5EF4-FFF2-40B4-BE49-F238E27FC236}">
                <a16:creationId xmlns:a16="http://schemas.microsoft.com/office/drawing/2014/main" id="{89EFBA50-1531-4E02-9149-0673FD30E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67669" y="2450263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4DD3A2-4BB2-4506-AC3B-759B4B473D37}"/>
              </a:ext>
            </a:extLst>
          </p:cNvPr>
          <p:cNvSpPr txBox="1"/>
          <p:nvPr/>
        </p:nvSpPr>
        <p:spPr>
          <a:xfrm>
            <a:off x="9457947" y="2584298"/>
            <a:ext cx="261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E-Commerce Companies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2153F3-72CD-4B33-BC80-61771B8E556C}"/>
              </a:ext>
            </a:extLst>
          </p:cNvPr>
          <p:cNvSpPr txBox="1"/>
          <p:nvPr/>
        </p:nvSpPr>
        <p:spPr>
          <a:xfrm>
            <a:off x="5585472" y="5370694"/>
            <a:ext cx="261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SME Affiliates</a:t>
            </a:r>
          </a:p>
        </p:txBody>
      </p:sp>
      <p:pic>
        <p:nvPicPr>
          <p:cNvPr id="26" name="Graphic 25" descr="Building">
            <a:extLst>
              <a:ext uri="{FF2B5EF4-FFF2-40B4-BE49-F238E27FC236}">
                <a16:creationId xmlns:a16="http://schemas.microsoft.com/office/drawing/2014/main" id="{5B0F2B86-92DC-4BE5-8549-2A47DD8932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8058" y="440918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212ABA-BA72-44D0-9BAA-1A5AE74245A2}"/>
              </a:ext>
            </a:extLst>
          </p:cNvPr>
          <p:cNvSpPr txBox="1"/>
          <p:nvPr/>
        </p:nvSpPr>
        <p:spPr>
          <a:xfrm>
            <a:off x="1422458" y="4681721"/>
            <a:ext cx="23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B2B2C Partners</a:t>
            </a:r>
          </a:p>
        </p:txBody>
      </p:sp>
      <p:pic>
        <p:nvPicPr>
          <p:cNvPr id="29" name="Graphic 28" descr="Group">
            <a:extLst>
              <a:ext uri="{FF2B5EF4-FFF2-40B4-BE49-F238E27FC236}">
                <a16:creationId xmlns:a16="http://schemas.microsoft.com/office/drawing/2014/main" id="{DB144F05-B53A-4A31-BB63-3A3EAE0B2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67669" y="4409187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E07AFE-85DC-4298-A63B-54BD94D26282}"/>
              </a:ext>
            </a:extLst>
          </p:cNvPr>
          <p:cNvSpPr txBox="1"/>
          <p:nvPr/>
        </p:nvSpPr>
        <p:spPr>
          <a:xfrm>
            <a:off x="9457947" y="4681721"/>
            <a:ext cx="261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Referrers</a:t>
            </a:r>
          </a:p>
        </p:txBody>
      </p:sp>
    </p:spTree>
    <p:extLst>
      <p:ext uri="{BB962C8B-B14F-4D97-AF65-F5344CB8AC3E}">
        <p14:creationId xmlns:p14="http://schemas.microsoft.com/office/powerpoint/2010/main" val="26844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3C8BA-38D1-4EB1-A5CF-FE07FF212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D5CB6-F669-45A6-BD83-0D5F2696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BC53F7-B0F7-4C3B-95DE-5039864B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785594-A1FB-4852-899B-1DEA4778CEB1}"/>
              </a:ext>
            </a:extLst>
          </p:cNvPr>
          <p:cNvCxnSpPr>
            <a:cxnSpLocks/>
          </p:cNvCxnSpPr>
          <p:nvPr/>
        </p:nvCxnSpPr>
        <p:spPr>
          <a:xfrm>
            <a:off x="516603" y="1647455"/>
            <a:ext cx="5406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0D9665-270A-436E-B4F6-DAE4A04E194D}"/>
              </a:ext>
            </a:extLst>
          </p:cNvPr>
          <p:cNvCxnSpPr>
            <a:cxnSpLocks/>
          </p:cNvCxnSpPr>
          <p:nvPr/>
        </p:nvCxnSpPr>
        <p:spPr>
          <a:xfrm>
            <a:off x="6209855" y="1647455"/>
            <a:ext cx="5406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CFF64E-6D34-4DEC-88E2-0F12530E767D}"/>
              </a:ext>
            </a:extLst>
          </p:cNvPr>
          <p:cNvSpPr txBox="1"/>
          <p:nvPr/>
        </p:nvSpPr>
        <p:spPr>
          <a:xfrm>
            <a:off x="480774" y="1275491"/>
            <a:ext cx="547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AC76B-79C5-47A7-B727-C406C92E6A93}"/>
              </a:ext>
            </a:extLst>
          </p:cNvPr>
          <p:cNvSpPr txBox="1"/>
          <p:nvPr/>
        </p:nvSpPr>
        <p:spPr>
          <a:xfrm>
            <a:off x="6214876" y="1275491"/>
            <a:ext cx="547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Market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64C5B-7C97-44CC-8C29-660A7825308F}"/>
              </a:ext>
            </a:extLst>
          </p:cNvPr>
          <p:cNvSpPr txBox="1"/>
          <p:nvPr/>
        </p:nvSpPr>
        <p:spPr>
          <a:xfrm>
            <a:off x="480774" y="1698097"/>
            <a:ext cx="54703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Started</a:t>
            </a:r>
            <a:r>
              <a:rPr lang="en-US" dirty="0"/>
              <a:t> as a </a:t>
            </a:r>
            <a:r>
              <a:rPr lang="en-US" b="1" dirty="0"/>
              <a:t>content site</a:t>
            </a:r>
            <a:r>
              <a:rPr lang="en-US" dirty="0"/>
              <a:t> in Aug 2013, model was </a:t>
            </a:r>
            <a:r>
              <a:rPr lang="en-US" b="1" dirty="0"/>
              <a:t>stopped mid 2015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Obtained insurance broker </a:t>
            </a:r>
            <a:r>
              <a:rPr lang="en-US" b="1" dirty="0"/>
              <a:t>license</a:t>
            </a:r>
            <a:r>
              <a:rPr lang="en-US" dirty="0"/>
              <a:t> on </a:t>
            </a:r>
            <a:r>
              <a:rPr lang="en-US" b="1" dirty="0"/>
              <a:t>June</a:t>
            </a:r>
            <a:r>
              <a:rPr lang="en-US" dirty="0"/>
              <a:t> 2015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New team</a:t>
            </a:r>
            <a:r>
              <a:rPr lang="en-US" dirty="0"/>
              <a:t> hired in </a:t>
            </a:r>
            <a:r>
              <a:rPr lang="en-US" b="1" dirty="0"/>
              <a:t>Dec</a:t>
            </a:r>
            <a:r>
              <a:rPr lang="en-US" dirty="0"/>
              <a:t> 2015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E-Sales</a:t>
            </a:r>
            <a:r>
              <a:rPr lang="en-US" dirty="0"/>
              <a:t> launched in </a:t>
            </a:r>
            <a:r>
              <a:rPr lang="en-US" b="1" dirty="0"/>
              <a:t>May 2016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E-Commerce </a:t>
            </a:r>
            <a:r>
              <a:rPr lang="en-US" b="1" dirty="0"/>
              <a:t>Partnership </a:t>
            </a:r>
            <a:r>
              <a:rPr lang="en-US" dirty="0"/>
              <a:t>launched in </a:t>
            </a:r>
            <a:r>
              <a:rPr lang="en-US" b="1" dirty="0"/>
              <a:t>May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5CCE3-B188-4091-ACA1-E14F26F44B69}"/>
              </a:ext>
            </a:extLst>
          </p:cNvPr>
          <p:cNvSpPr txBox="1"/>
          <p:nvPr/>
        </p:nvSpPr>
        <p:spPr>
          <a:xfrm>
            <a:off x="6214876" y="1698097"/>
            <a:ext cx="547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Policy Sales Growth, indexed to 100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AE57227-DDAC-4D22-995C-D904DF731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78230"/>
              </p:ext>
            </p:extLst>
          </p:nvPr>
        </p:nvGraphicFramePr>
        <p:xfrm>
          <a:off x="6209854" y="2237990"/>
          <a:ext cx="5406163" cy="365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6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42C6-56AE-42EB-8EB5-2FD72B6668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9ED7E-23EF-4198-A502-BF6A650F46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Exclude state mandatory policy. OJK Insurance Statistic 2015 state that there are 13 million individual policies at Life Insurance companies.</a:t>
            </a:r>
          </a:p>
          <a:p>
            <a:pPr marL="228600" indent="-228600">
              <a:buAutoNum type="arabicPeriod"/>
            </a:pPr>
            <a:r>
              <a:rPr lang="en-US" dirty="0"/>
              <a:t>3,573 branch divided by 139 insurance companies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6491EF-8D10-45C8-98B1-97C368C3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F5511-4B6B-4B5A-9720-61024186B1D9}"/>
              </a:ext>
            </a:extLst>
          </p:cNvPr>
          <p:cNvSpPr txBox="1"/>
          <p:nvPr/>
        </p:nvSpPr>
        <p:spPr>
          <a:xfrm>
            <a:off x="1204161" y="1672580"/>
            <a:ext cx="46232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230 Million</a:t>
            </a:r>
          </a:p>
          <a:p>
            <a:r>
              <a:rPr lang="en-US" dirty="0"/>
              <a:t>Indonesian Do Not Own Individual Policy</a:t>
            </a:r>
            <a:r>
              <a:rPr lang="en-US" baseline="300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61B14-60C4-4789-BEAA-C27C72541A05}"/>
              </a:ext>
            </a:extLst>
          </p:cNvPr>
          <p:cNvSpPr txBox="1"/>
          <p:nvPr/>
        </p:nvSpPr>
        <p:spPr>
          <a:xfrm>
            <a:off x="7010452" y="1518691"/>
            <a:ext cx="4670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tx2"/>
                </a:solidFill>
              </a:rPr>
              <a:t>60%</a:t>
            </a:r>
          </a:p>
          <a:p>
            <a:r>
              <a:rPr lang="en-US" dirty="0"/>
              <a:t>Of New Life premiums are Unit Linked</a:t>
            </a:r>
            <a:endParaRPr lang="en-US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37F903-9F6B-4A2E-953C-E1EC0C3BF573}"/>
              </a:ext>
            </a:extLst>
          </p:cNvPr>
          <p:cNvSpPr txBox="1"/>
          <p:nvPr/>
        </p:nvSpPr>
        <p:spPr>
          <a:xfrm>
            <a:off x="3894005" y="4087057"/>
            <a:ext cx="5451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/>
                </a:solidFill>
              </a:rPr>
              <a:t>26</a:t>
            </a:r>
          </a:p>
          <a:p>
            <a:r>
              <a:rPr lang="en-US" dirty="0"/>
              <a:t>Average Branch Office per Insurance Companies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04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327B0-C990-455F-8890-043ABACCE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5F622E-66A7-4FD7-B94B-88240C1B5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07" y="-3810"/>
            <a:ext cx="7706043" cy="921265"/>
          </a:xfrm>
        </p:spPr>
        <p:txBody>
          <a:bodyPr/>
          <a:lstStyle/>
          <a:p>
            <a:r>
              <a:rPr lang="en-US" dirty="0"/>
              <a:t>Root Cause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16BC2A-6565-499B-9706-ACC45C1FEBF5}"/>
              </a:ext>
            </a:extLst>
          </p:cNvPr>
          <p:cNvSpPr/>
          <p:nvPr/>
        </p:nvSpPr>
        <p:spPr>
          <a:xfrm>
            <a:off x="542441" y="917455"/>
            <a:ext cx="11267267" cy="57468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Distribution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7F2BF5-1CE1-4301-9C55-502E869BF25C}"/>
              </a:ext>
            </a:extLst>
          </p:cNvPr>
          <p:cNvSpPr/>
          <p:nvPr/>
        </p:nvSpPr>
        <p:spPr>
          <a:xfrm>
            <a:off x="6338808" y="1032794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Agents Sells Easiest Product to Sell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9D844D-616E-4620-B5A2-3E8E49A44352}"/>
              </a:ext>
            </a:extLst>
          </p:cNvPr>
          <p:cNvSpPr/>
          <p:nvPr/>
        </p:nvSpPr>
        <p:spPr>
          <a:xfrm>
            <a:off x="1139679" y="1032794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 Feel Force to Buy Certain Type of Product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16780F-2B19-4E8D-8CEC-40B52FD84E3B}"/>
              </a:ext>
            </a:extLst>
          </p:cNvPr>
          <p:cNvSpPr/>
          <p:nvPr/>
        </p:nvSpPr>
        <p:spPr>
          <a:xfrm>
            <a:off x="1139679" y="4052979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Customer Equalize Buying Insurance with Poor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B05178-3132-45F1-8622-1315EB100D6C}"/>
              </a:ext>
            </a:extLst>
          </p:cNvPr>
          <p:cNvSpPr/>
          <p:nvPr/>
        </p:nvSpPr>
        <p:spPr>
          <a:xfrm>
            <a:off x="1139679" y="1636831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Customer Don’t See Product Relevant For Their Need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1773E5-FC3E-48BF-868D-32D6E6F802BC}"/>
              </a:ext>
            </a:extLst>
          </p:cNvPr>
          <p:cNvSpPr/>
          <p:nvPr/>
        </p:nvSpPr>
        <p:spPr>
          <a:xfrm>
            <a:off x="6338808" y="4052979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Push Method Distribution Model Relying on Personal Relationship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D41A3A-8F5C-4412-9869-B09D6C85C332}"/>
              </a:ext>
            </a:extLst>
          </p:cNvPr>
          <p:cNvSpPr/>
          <p:nvPr/>
        </p:nvSpPr>
        <p:spPr>
          <a:xfrm>
            <a:off x="1139679" y="2240868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 Don’t See an Insurance serving their area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B5BD3C-22C6-4653-BAA6-BD018101A251}"/>
              </a:ext>
            </a:extLst>
          </p:cNvPr>
          <p:cNvSpPr/>
          <p:nvPr/>
        </p:nvSpPr>
        <p:spPr>
          <a:xfrm>
            <a:off x="6338808" y="2240868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Unprofitable to Serve Low Demand area with Face to Face Channels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1A6BE0-FDA4-4D6C-A7EE-350A8DE0F25C}"/>
              </a:ext>
            </a:extLst>
          </p:cNvPr>
          <p:cNvSpPr/>
          <p:nvPr/>
        </p:nvSpPr>
        <p:spPr>
          <a:xfrm>
            <a:off x="6338808" y="1636831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Agents Finds it Difficult to Effectively Sell too Many Varieties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C6E7FFB-631D-46D3-83D8-68AD20D2DA87}"/>
              </a:ext>
            </a:extLst>
          </p:cNvPr>
          <p:cNvSpPr/>
          <p:nvPr/>
        </p:nvSpPr>
        <p:spPr>
          <a:xfrm>
            <a:off x="1139679" y="2844905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Customer Don’t Feel they have selection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3E7CF9D-CD70-46D3-AAC4-F5B1AE624BD0}"/>
              </a:ext>
            </a:extLst>
          </p:cNvPr>
          <p:cNvSpPr/>
          <p:nvPr/>
        </p:nvSpPr>
        <p:spPr>
          <a:xfrm>
            <a:off x="6338808" y="2844905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Captive Channels Cannot Be Expected to Host Competitors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4E6C204-B948-4EA2-8664-8182F35B2DA3}"/>
              </a:ext>
            </a:extLst>
          </p:cNvPr>
          <p:cNvSpPr/>
          <p:nvPr/>
        </p:nvSpPr>
        <p:spPr>
          <a:xfrm>
            <a:off x="1139679" y="4657016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 Questions Claim Reliability Despite Data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8A71F9-D4B7-447A-9589-ADCD5CC03C24}"/>
              </a:ext>
            </a:extLst>
          </p:cNvPr>
          <p:cNvSpPr/>
          <p:nvPr/>
        </p:nvSpPr>
        <p:spPr>
          <a:xfrm>
            <a:off x="6338808" y="4657016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Difficult to Ensure Agents Post-Sales Service Level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B68C775-0F25-4F5F-A99E-1FE414FFA232}"/>
              </a:ext>
            </a:extLst>
          </p:cNvPr>
          <p:cNvSpPr/>
          <p:nvPr/>
        </p:nvSpPr>
        <p:spPr>
          <a:xfrm>
            <a:off x="1139679" y="3448942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 Complains of Misrepresentation or Misinformed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89612F-146D-4B64-984B-90AD185B8582}"/>
              </a:ext>
            </a:extLst>
          </p:cNvPr>
          <p:cNvSpPr/>
          <p:nvPr/>
        </p:nvSpPr>
        <p:spPr>
          <a:xfrm>
            <a:off x="6338808" y="3448942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Agents Feel Justified Since They Are Taking Full Sales Risk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EBBFE1-6476-4E05-9093-4F7C5AD7678E}"/>
              </a:ext>
            </a:extLst>
          </p:cNvPr>
          <p:cNvSpPr/>
          <p:nvPr/>
        </p:nvSpPr>
        <p:spPr>
          <a:xfrm>
            <a:off x="1139679" y="5261053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No Pricing Differentiation Between Novice &amp; Expert Customer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2FF388-7944-4A7A-9790-B878319641BE}"/>
              </a:ext>
            </a:extLst>
          </p:cNvPr>
          <p:cNvSpPr/>
          <p:nvPr/>
        </p:nvSpPr>
        <p:spPr>
          <a:xfrm>
            <a:off x="6338808" y="5261053"/>
            <a:ext cx="3006806" cy="57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Commission is Priced based on Conversion of Resistors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AE1C78-811C-4099-BBF4-F7B54C091478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4146485" y="1318690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F7C9EB-83DB-4D82-B928-0D917FD2E412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>
            <a:off x="4146485" y="6150983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25A6B9-E5AA-412D-A7E8-B18878590AE5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4146485" y="4942912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CF0B13-8EC7-446D-BE32-ED464A716A7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146485" y="4338875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028D45-5B5C-4C1C-BFE0-A6913E177C91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4146485" y="3734838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C284C2-EF67-4AF6-A204-C1D6894EE0CD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146485" y="3130801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E7967A-F17C-4490-A06F-E11C990D3C5F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4146485" y="2526764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188F0A-79C9-425F-960B-4219152E10F9}"/>
              </a:ext>
            </a:extLst>
          </p:cNvPr>
          <p:cNvCxnSpPr>
            <a:cxnSpLocks/>
          </p:cNvCxnSpPr>
          <p:nvPr/>
        </p:nvCxnSpPr>
        <p:spPr>
          <a:xfrm>
            <a:off x="4146485" y="1959699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9147A3-B071-4B5E-9B64-780BCC1201E6}"/>
              </a:ext>
            </a:extLst>
          </p:cNvPr>
          <p:cNvSpPr/>
          <p:nvPr/>
        </p:nvSpPr>
        <p:spPr>
          <a:xfrm>
            <a:off x="1139679" y="5865087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More Customer Issues…….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D54E11F-584F-465F-980A-F2D47F46F3F1}"/>
              </a:ext>
            </a:extLst>
          </p:cNvPr>
          <p:cNvSpPr/>
          <p:nvPr/>
        </p:nvSpPr>
        <p:spPr>
          <a:xfrm>
            <a:off x="6338808" y="5865087"/>
            <a:ext cx="3006806" cy="57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More Distribution Related Problems…..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2C6B3E-4110-423D-B0EE-45361F351354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4146485" y="5546949"/>
            <a:ext cx="2192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63482-A931-4190-8DE1-05A3A4C2A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13960D-3920-4A01-9856-B18704E4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B20304-F7BF-455A-9EE7-3462C4EEBF24}"/>
              </a:ext>
            </a:extLst>
          </p:cNvPr>
          <p:cNvCxnSpPr>
            <a:cxnSpLocks/>
          </p:cNvCxnSpPr>
          <p:nvPr/>
        </p:nvCxnSpPr>
        <p:spPr>
          <a:xfrm>
            <a:off x="464134" y="3124852"/>
            <a:ext cx="36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6469BF-6527-46C1-9A0A-0DD7AF1C6DC1}"/>
              </a:ext>
            </a:extLst>
          </p:cNvPr>
          <p:cNvCxnSpPr>
            <a:cxnSpLocks/>
          </p:cNvCxnSpPr>
          <p:nvPr/>
        </p:nvCxnSpPr>
        <p:spPr>
          <a:xfrm>
            <a:off x="4385480" y="3124852"/>
            <a:ext cx="36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D7DEC07-520D-44C3-96C2-6731D9401BA1}"/>
              </a:ext>
            </a:extLst>
          </p:cNvPr>
          <p:cNvSpPr txBox="1"/>
          <p:nvPr/>
        </p:nvSpPr>
        <p:spPr>
          <a:xfrm>
            <a:off x="428307" y="2752888"/>
            <a:ext cx="3647748" cy="37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Good Part of Premium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AB99A-1E03-4D9C-8277-02675B472693}"/>
              </a:ext>
            </a:extLst>
          </p:cNvPr>
          <p:cNvSpPr txBox="1"/>
          <p:nvPr/>
        </p:nvSpPr>
        <p:spPr>
          <a:xfrm>
            <a:off x="4390503" y="2752888"/>
            <a:ext cx="3647748" cy="37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Hidden Cost Impact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BE718E-3A7F-48E6-87CF-B70229E57F5F}"/>
              </a:ext>
            </a:extLst>
          </p:cNvPr>
          <p:cNvCxnSpPr>
            <a:cxnSpLocks/>
          </p:cNvCxnSpPr>
          <p:nvPr/>
        </p:nvCxnSpPr>
        <p:spPr>
          <a:xfrm>
            <a:off x="8309666" y="3124852"/>
            <a:ext cx="3604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E0D979-9B38-4BCB-B837-956AA0D476A8}"/>
              </a:ext>
            </a:extLst>
          </p:cNvPr>
          <p:cNvSpPr txBox="1"/>
          <p:nvPr/>
        </p:nvSpPr>
        <p:spPr>
          <a:xfrm>
            <a:off x="8314689" y="2752888"/>
            <a:ext cx="364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Less Leverage from Other Areas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DCB047-CDDC-477E-B151-DBAF455BEE8E}"/>
              </a:ext>
            </a:extLst>
          </p:cNvPr>
          <p:cNvSpPr txBox="1"/>
          <p:nvPr/>
        </p:nvSpPr>
        <p:spPr>
          <a:xfrm>
            <a:off x="428307" y="3273468"/>
            <a:ext cx="3647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Commissions has more impact on price for customers and profit for investor than any other factor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75AE36-8672-4F6A-B43B-D7256189104E}"/>
              </a:ext>
            </a:extLst>
          </p:cNvPr>
          <p:cNvSpPr txBox="1"/>
          <p:nvPr/>
        </p:nvSpPr>
        <p:spPr>
          <a:xfrm>
            <a:off x="4390503" y="3273468"/>
            <a:ext cx="364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Defining the Optimum Arbitrage of Premium-Cost-Claims is Difficult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B45662-E411-4934-A31E-32AF9394E56D}"/>
              </a:ext>
            </a:extLst>
          </p:cNvPr>
          <p:cNvSpPr txBox="1"/>
          <p:nvPr/>
        </p:nvSpPr>
        <p:spPr>
          <a:xfrm>
            <a:off x="8314689" y="3273468"/>
            <a:ext cx="364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Areas Can Always Be Improved, but Less Pronounced Impact</a:t>
            </a:r>
          </a:p>
        </p:txBody>
      </p:sp>
    </p:spTree>
    <p:extLst>
      <p:ext uri="{BB962C8B-B14F-4D97-AF65-F5344CB8AC3E}">
        <p14:creationId xmlns:p14="http://schemas.microsoft.com/office/powerpoint/2010/main" val="2263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BE32E-E126-4D42-912B-B150A0D950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ED251B-49FA-425D-A261-219499CE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Stuck</a:t>
            </a:r>
          </a:p>
        </p:txBody>
      </p:sp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B0B5A16D-C014-4E16-A70C-4A2FD72AF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442" y="1448732"/>
            <a:ext cx="2326703" cy="2326703"/>
          </a:xfrm>
          <a:prstGeom prst="rect">
            <a:avLst/>
          </a:prstGeom>
        </p:spPr>
      </p:pic>
      <p:pic>
        <p:nvPicPr>
          <p:cNvPr id="12" name="Graphic 11" descr="Money">
            <a:extLst>
              <a:ext uri="{FF2B5EF4-FFF2-40B4-BE49-F238E27FC236}">
                <a16:creationId xmlns:a16="http://schemas.microsoft.com/office/drawing/2014/main" id="{434FB765-25C2-442B-8FAD-BFB800078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6884" y="1448732"/>
            <a:ext cx="2326703" cy="2326703"/>
          </a:xfrm>
          <a:prstGeom prst="rect">
            <a:avLst/>
          </a:prstGeom>
        </p:spPr>
      </p:pic>
      <p:pic>
        <p:nvPicPr>
          <p:cNvPr id="16" name="Graphic 15" descr="Arrow: Slight curve">
            <a:extLst>
              <a:ext uri="{FF2B5EF4-FFF2-40B4-BE49-F238E27FC236}">
                <a16:creationId xmlns:a16="http://schemas.microsoft.com/office/drawing/2014/main" id="{ADC392DA-4DA8-46B9-8E6D-CA8DA77C2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6928" y="3421314"/>
            <a:ext cx="1301796" cy="1301796"/>
          </a:xfrm>
          <a:prstGeom prst="rect">
            <a:avLst/>
          </a:prstGeom>
        </p:spPr>
      </p:pic>
      <p:pic>
        <p:nvPicPr>
          <p:cNvPr id="17" name="Graphic 16" descr="Arrow: Slight curve">
            <a:extLst>
              <a:ext uri="{FF2B5EF4-FFF2-40B4-BE49-F238E27FC236}">
                <a16:creationId xmlns:a16="http://schemas.microsoft.com/office/drawing/2014/main" id="{B328E88D-4F0F-415F-BD96-5B6E816F7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5556927" y="972527"/>
            <a:ext cx="1301796" cy="13017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02502F-8B7C-4174-ADD2-2C09B7CC84DA}"/>
              </a:ext>
            </a:extLst>
          </p:cNvPr>
          <p:cNvSpPr txBox="1"/>
          <p:nvPr/>
        </p:nvSpPr>
        <p:spPr>
          <a:xfrm>
            <a:off x="460326" y="3775435"/>
            <a:ext cx="46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Entrants See No Compelling Channel Beyond Agents &amp; </a:t>
            </a:r>
            <a:r>
              <a:rPr lang="en-US" dirty="0" err="1"/>
              <a:t>Bancassurance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F70D73-127C-42C7-B416-A6F2285BCDFE}"/>
              </a:ext>
            </a:extLst>
          </p:cNvPr>
          <p:cNvSpPr txBox="1"/>
          <p:nvPr/>
        </p:nvSpPr>
        <p:spPr>
          <a:xfrm>
            <a:off x="7224851" y="3775435"/>
            <a:ext cx="46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Insurer Pay Top Dollar for Agency Office &amp; </a:t>
            </a:r>
            <a:r>
              <a:rPr lang="en-US" dirty="0" err="1"/>
              <a:t>Bancassurance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41FE0F-AB37-4CC1-8FAA-6EEA466C274D}"/>
              </a:ext>
            </a:extLst>
          </p:cNvPr>
          <p:cNvSpPr txBox="1"/>
          <p:nvPr/>
        </p:nvSpPr>
        <p:spPr>
          <a:xfrm>
            <a:off x="460326" y="1087664"/>
            <a:ext cx="46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Insurer Willingness to Pay Top Dollar for Agency Office &amp; </a:t>
            </a:r>
            <a:r>
              <a:rPr lang="en-US" dirty="0" err="1"/>
              <a:t>Bancassurance</a:t>
            </a:r>
            <a:r>
              <a:rPr lang="en-US" dirty="0"/>
              <a:t> Increases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D02EC-DF64-4BA3-887C-B2466A51DCF0}"/>
              </a:ext>
            </a:extLst>
          </p:cNvPr>
          <p:cNvSpPr txBox="1"/>
          <p:nvPr/>
        </p:nvSpPr>
        <p:spPr>
          <a:xfrm>
            <a:off x="7224851" y="1087664"/>
            <a:ext cx="46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Agency Office &amp; </a:t>
            </a:r>
            <a:r>
              <a:rPr lang="en-US" dirty="0" err="1"/>
              <a:t>Bancassurance</a:t>
            </a:r>
            <a:r>
              <a:rPr lang="en-US" dirty="0"/>
              <a:t> Do Bring Business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337D8D-DEA1-404B-8368-663D8D396BBD}"/>
              </a:ext>
            </a:extLst>
          </p:cNvPr>
          <p:cNvSpPr txBox="1"/>
          <p:nvPr/>
        </p:nvSpPr>
        <p:spPr>
          <a:xfrm>
            <a:off x="2424794" y="5008456"/>
            <a:ext cx="8144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Conundrum</a:t>
            </a:r>
          </a:p>
          <a:p>
            <a:pPr algn="ctr"/>
            <a:r>
              <a:rPr lang="en-US" dirty="0"/>
              <a:t>Only 10% of Indonesian Buys Insurance Policy</a:t>
            </a:r>
          </a:p>
          <a:p>
            <a:pPr algn="ctr"/>
            <a:r>
              <a:rPr lang="en-US" dirty="0"/>
              <a:t>Insurer Have No Clear Direction on How to Grow Beyond Existing Channel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Something is Deeply Wrong with Insurance Distribution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73810-765F-4112-84A2-3EBDD0E45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4609B-2B2C-4155-BA0C-09FBD3EC9C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87130B-FC0A-45B0-8D71-6396D48F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in Defining a Solution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D0477-87F2-422A-82AE-5C6BB0A98968}"/>
              </a:ext>
            </a:extLst>
          </p:cNvPr>
          <p:cNvCxnSpPr>
            <a:cxnSpLocks/>
          </p:cNvCxnSpPr>
          <p:nvPr/>
        </p:nvCxnSpPr>
        <p:spPr>
          <a:xfrm>
            <a:off x="921335" y="1767375"/>
            <a:ext cx="464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AEE86E-4BC2-4CB7-9F13-A0AC47362A27}"/>
              </a:ext>
            </a:extLst>
          </p:cNvPr>
          <p:cNvCxnSpPr>
            <a:cxnSpLocks/>
          </p:cNvCxnSpPr>
          <p:nvPr/>
        </p:nvCxnSpPr>
        <p:spPr>
          <a:xfrm>
            <a:off x="6884410" y="1767375"/>
            <a:ext cx="464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4E1019-5650-4E6D-B3E9-D1CF3318D71F}"/>
              </a:ext>
            </a:extLst>
          </p:cNvPr>
          <p:cNvSpPr txBox="1"/>
          <p:nvPr/>
        </p:nvSpPr>
        <p:spPr>
          <a:xfrm>
            <a:off x="885507" y="1395411"/>
            <a:ext cx="47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 Profit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9588B-285C-42AB-9825-3E6D5EF54D2D}"/>
              </a:ext>
            </a:extLst>
          </p:cNvPr>
          <p:cNvSpPr txBox="1"/>
          <p:nvPr/>
        </p:nvSpPr>
        <p:spPr>
          <a:xfrm>
            <a:off x="6889432" y="1395411"/>
            <a:ext cx="47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Works Within Current Legal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104DF-AA3D-46AE-9ABD-6687E58A4F7A}"/>
              </a:ext>
            </a:extLst>
          </p:cNvPr>
          <p:cNvSpPr txBox="1"/>
          <p:nvPr/>
        </p:nvSpPr>
        <p:spPr>
          <a:xfrm>
            <a:off x="885507" y="1818017"/>
            <a:ext cx="47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Charity Doesn’t 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9FF39-7A60-42AB-B305-F99DE20C04D7}"/>
              </a:ext>
            </a:extLst>
          </p:cNvPr>
          <p:cNvSpPr txBox="1"/>
          <p:nvPr/>
        </p:nvSpPr>
        <p:spPr>
          <a:xfrm>
            <a:off x="6889432" y="1818017"/>
            <a:ext cx="470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Illegal Innovation in Financial Service Destroy Customer’s Money. It’s not a ride, it’s an insurance premium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104C76-24DA-47A8-B10B-455B1DB9BAD7}"/>
              </a:ext>
            </a:extLst>
          </p:cNvPr>
          <p:cNvCxnSpPr>
            <a:cxnSpLocks/>
          </p:cNvCxnSpPr>
          <p:nvPr/>
        </p:nvCxnSpPr>
        <p:spPr>
          <a:xfrm>
            <a:off x="921335" y="3442263"/>
            <a:ext cx="464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FB1943-23CE-4182-BB04-A7A91C7A313D}"/>
              </a:ext>
            </a:extLst>
          </p:cNvPr>
          <p:cNvCxnSpPr>
            <a:cxnSpLocks/>
          </p:cNvCxnSpPr>
          <p:nvPr/>
        </p:nvCxnSpPr>
        <p:spPr>
          <a:xfrm>
            <a:off x="6884410" y="3442263"/>
            <a:ext cx="464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CB52BD-3295-416D-9193-3CD8B48E1F1F}"/>
              </a:ext>
            </a:extLst>
          </p:cNvPr>
          <p:cNvSpPr txBox="1"/>
          <p:nvPr/>
        </p:nvSpPr>
        <p:spPr>
          <a:xfrm>
            <a:off x="885507" y="3070299"/>
            <a:ext cx="47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Address Customers Need Gap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76AC2C-BA20-4E3B-8EB1-2CF95C6D85EF}"/>
              </a:ext>
            </a:extLst>
          </p:cNvPr>
          <p:cNvSpPr txBox="1"/>
          <p:nvPr/>
        </p:nvSpPr>
        <p:spPr>
          <a:xfrm>
            <a:off x="6889432" y="3070299"/>
            <a:ext cx="47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Enable Differentiation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6D608-66FB-4EB7-833C-5278BC1CB1F7}"/>
              </a:ext>
            </a:extLst>
          </p:cNvPr>
          <p:cNvSpPr txBox="1"/>
          <p:nvPr/>
        </p:nvSpPr>
        <p:spPr>
          <a:xfrm>
            <a:off x="885507" y="3492905"/>
            <a:ext cx="470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Issues of selection, objectivity, transparency, convenience, post-sales service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B12D28-2ECC-42CB-A563-C30E208AF402}"/>
              </a:ext>
            </a:extLst>
          </p:cNvPr>
          <p:cNvSpPr txBox="1"/>
          <p:nvPr/>
        </p:nvSpPr>
        <p:spPr>
          <a:xfrm>
            <a:off x="6889432" y="3492905"/>
            <a:ext cx="470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customers who knows &amp; want insurance and deliver through product selection and experience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35FBA3-9054-432C-A7BC-80011D0BEB2B}"/>
              </a:ext>
            </a:extLst>
          </p:cNvPr>
          <p:cNvCxnSpPr>
            <a:cxnSpLocks/>
          </p:cNvCxnSpPr>
          <p:nvPr/>
        </p:nvCxnSpPr>
        <p:spPr>
          <a:xfrm>
            <a:off x="921335" y="5263538"/>
            <a:ext cx="464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326125-5A20-4EA9-8961-0548CBEE2132}"/>
              </a:ext>
            </a:extLst>
          </p:cNvPr>
          <p:cNvCxnSpPr>
            <a:cxnSpLocks/>
          </p:cNvCxnSpPr>
          <p:nvPr/>
        </p:nvCxnSpPr>
        <p:spPr>
          <a:xfrm>
            <a:off x="6884410" y="5263538"/>
            <a:ext cx="464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7C35EAC-890D-420A-B14A-620DC1C8B8A1}"/>
              </a:ext>
            </a:extLst>
          </p:cNvPr>
          <p:cNvSpPr txBox="1"/>
          <p:nvPr/>
        </p:nvSpPr>
        <p:spPr>
          <a:xfrm>
            <a:off x="885507" y="4891574"/>
            <a:ext cx="47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Innovative Cost Structure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15372B-F2AB-4099-9229-D569419A9489}"/>
              </a:ext>
            </a:extLst>
          </p:cNvPr>
          <p:cNvSpPr txBox="1"/>
          <p:nvPr/>
        </p:nvSpPr>
        <p:spPr>
          <a:xfrm>
            <a:off x="6889432" y="4891574"/>
            <a:ext cx="47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Compelling Economic Case For Insurer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BE5198-6E56-461E-992A-718BA4CC74CD}"/>
              </a:ext>
            </a:extLst>
          </p:cNvPr>
          <p:cNvSpPr txBox="1"/>
          <p:nvPr/>
        </p:nvSpPr>
        <p:spPr>
          <a:xfrm>
            <a:off x="885507" y="5314180"/>
            <a:ext cx="470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Enables More Variety of Product Categories &amp; Price Points to Be Available at More Geographies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8DB9E4-75DB-43FB-9F3D-454A04423DA3}"/>
              </a:ext>
            </a:extLst>
          </p:cNvPr>
          <p:cNvSpPr txBox="1"/>
          <p:nvPr/>
        </p:nvSpPr>
        <p:spPr>
          <a:xfrm>
            <a:off x="6889432" y="5314180"/>
            <a:ext cx="470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insurer reduce upfront investment or per unit cost and provide better value products for customers</a:t>
            </a:r>
          </a:p>
        </p:txBody>
      </p:sp>
    </p:spTree>
    <p:extLst>
      <p:ext uri="{BB962C8B-B14F-4D97-AF65-F5344CB8AC3E}">
        <p14:creationId xmlns:p14="http://schemas.microsoft.com/office/powerpoint/2010/main" val="10072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551C-6E39-42AC-9EFF-E5539CDBAA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1A6DB3-ED27-431D-8DE8-806E29D3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60953-AB88-4AA0-9CD8-D643CCB6F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95" y="6201205"/>
            <a:ext cx="1478250" cy="615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EFDE6-C3DF-4D5C-BA53-C7719DDCC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58" y="6281805"/>
            <a:ext cx="1067592" cy="45464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D45774-2242-4709-B304-EFB4C39C78B2}"/>
              </a:ext>
            </a:extLst>
          </p:cNvPr>
          <p:cNvSpPr txBox="1">
            <a:spLocks/>
          </p:cNvSpPr>
          <p:nvPr/>
        </p:nvSpPr>
        <p:spPr>
          <a:xfrm>
            <a:off x="3878267" y="6276654"/>
            <a:ext cx="1890710" cy="464950"/>
          </a:xfrm>
          <a:prstGeom prst="rect">
            <a:avLst/>
          </a:prstGeom>
        </p:spPr>
        <p:txBody>
          <a:bodyPr vert="horz" lIns="78211" tIns="39105" rIns="78211" bIns="3910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dirty="0"/>
              <a:t>OJK License:</a:t>
            </a:r>
          </a:p>
          <a:p>
            <a:pPr algn="ctr"/>
            <a:r>
              <a:rPr lang="en-AU" sz="1200" dirty="0"/>
              <a:t>No. KEP-518/NB.1/2015</a:t>
            </a:r>
            <a:endParaRPr lang="en-GB" sz="1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4B6EA3-2DC5-4B98-AD9F-97C97744BFFC}"/>
              </a:ext>
            </a:extLst>
          </p:cNvPr>
          <p:cNvSpPr txBox="1">
            <a:spLocks/>
          </p:cNvSpPr>
          <p:nvPr/>
        </p:nvSpPr>
        <p:spPr>
          <a:xfrm>
            <a:off x="7238585" y="6271503"/>
            <a:ext cx="2465248" cy="464950"/>
          </a:xfrm>
          <a:prstGeom prst="rect">
            <a:avLst/>
          </a:prstGeom>
        </p:spPr>
        <p:txBody>
          <a:bodyPr vert="horz" lIns="78211" tIns="39105" rIns="78211" bIns="39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dirty="0"/>
              <a:t>APPARINDO Member:</a:t>
            </a:r>
          </a:p>
          <a:p>
            <a:pPr algn="ctr"/>
            <a:r>
              <a:rPr lang="en-AU" sz="1200" dirty="0"/>
              <a:t>No. 219-2015/APPARINDO/2015</a:t>
            </a:r>
            <a:endParaRPr lang="en-GB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FEC870-F06A-4D70-9846-A46C1472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2" y="1606119"/>
            <a:ext cx="6371046" cy="3339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141EA9-B3D8-429A-9A6D-C3C9BD73F40A}"/>
              </a:ext>
            </a:extLst>
          </p:cNvPr>
          <p:cNvSpPr txBox="1"/>
          <p:nvPr/>
        </p:nvSpPr>
        <p:spPr>
          <a:xfrm>
            <a:off x="7195985" y="1106214"/>
            <a:ext cx="48381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Futuready Insurance Broker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Credible: licensed insurance broker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Selection: across and within categories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Objective: No advertising fee from insurer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Control: customers decides when to advance the purchase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Transparency: all information on insurance product available onsite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Convenient: all process from discovery, decision, payment and policy online. Not just lead collection.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Post sales: broker have authority and obligation to provide post-sales support, including claim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Portfolio: broker help customers find the best insurer for various insurance needs</a:t>
            </a:r>
          </a:p>
        </p:txBody>
      </p:sp>
    </p:spTree>
    <p:extLst>
      <p:ext uri="{BB962C8B-B14F-4D97-AF65-F5344CB8AC3E}">
        <p14:creationId xmlns:p14="http://schemas.microsoft.com/office/powerpoint/2010/main" val="9990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9F607-A172-49BA-959A-BD11A64187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0B509-642B-4EB3-B84D-9452E07A31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F6A814-9642-453A-A791-30BB4841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Customer Journey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32433-FDBD-4465-BC12-91964543D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03" y="4375180"/>
            <a:ext cx="2976336" cy="152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73CC9-FB2A-483C-A473-CC833BB26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07" y="4386195"/>
            <a:ext cx="2976336" cy="1558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72805-1759-4BA1-8124-E541E6B61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03" y="1807817"/>
            <a:ext cx="2976336" cy="1579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CED2C0-49A2-49C6-AD3B-4C9DDCE5E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07" y="1807817"/>
            <a:ext cx="2976336" cy="1562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F7F219-0CFE-47AA-8F0E-1F7004F88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3" y="1807817"/>
            <a:ext cx="2976336" cy="156676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064726E-97F6-4883-ACA9-29F80864983A}"/>
              </a:ext>
            </a:extLst>
          </p:cNvPr>
          <p:cNvSpPr/>
          <p:nvPr/>
        </p:nvSpPr>
        <p:spPr>
          <a:xfrm>
            <a:off x="1143803" y="1293082"/>
            <a:ext cx="372555" cy="372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FBCDF-AB49-4DB0-9702-76C1A2A681CB}"/>
              </a:ext>
            </a:extLst>
          </p:cNvPr>
          <p:cNvSpPr txBox="1"/>
          <p:nvPr/>
        </p:nvSpPr>
        <p:spPr>
          <a:xfrm>
            <a:off x="1624827" y="1337220"/>
            <a:ext cx="237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View product options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C8A3E2-A1B8-4812-840A-2D0DEB035319}"/>
              </a:ext>
            </a:extLst>
          </p:cNvPr>
          <p:cNvSpPr/>
          <p:nvPr/>
        </p:nvSpPr>
        <p:spPr>
          <a:xfrm>
            <a:off x="4996119" y="1293082"/>
            <a:ext cx="372555" cy="372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425DF-4C52-4864-95CD-59E8EEECEC3A}"/>
              </a:ext>
            </a:extLst>
          </p:cNvPr>
          <p:cNvSpPr txBox="1"/>
          <p:nvPr/>
        </p:nvSpPr>
        <p:spPr>
          <a:xfrm>
            <a:off x="5477143" y="1337220"/>
            <a:ext cx="237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View product details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C60AB1-AE4A-4BCA-9A7C-23B43B5BA363}"/>
              </a:ext>
            </a:extLst>
          </p:cNvPr>
          <p:cNvSpPr/>
          <p:nvPr/>
        </p:nvSpPr>
        <p:spPr>
          <a:xfrm>
            <a:off x="8864589" y="1293082"/>
            <a:ext cx="372555" cy="372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C067E-5643-40A6-82C1-9873AD499DA3}"/>
              </a:ext>
            </a:extLst>
          </p:cNvPr>
          <p:cNvSpPr txBox="1"/>
          <p:nvPr/>
        </p:nvSpPr>
        <p:spPr>
          <a:xfrm>
            <a:off x="9345613" y="1337220"/>
            <a:ext cx="237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Confirm interest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4A7C6A-A7E1-4501-B553-026CF2AC80F7}"/>
              </a:ext>
            </a:extLst>
          </p:cNvPr>
          <p:cNvSpPr/>
          <p:nvPr/>
        </p:nvSpPr>
        <p:spPr>
          <a:xfrm>
            <a:off x="4996119" y="3916646"/>
            <a:ext cx="372555" cy="372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457CE-C815-4168-AE9D-37B4D77615B9}"/>
              </a:ext>
            </a:extLst>
          </p:cNvPr>
          <p:cNvSpPr txBox="1"/>
          <p:nvPr/>
        </p:nvSpPr>
        <p:spPr>
          <a:xfrm>
            <a:off x="5477143" y="3960784"/>
            <a:ext cx="237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Complete Payment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183112-C7B5-4863-8B6B-06D43B45A033}"/>
              </a:ext>
            </a:extLst>
          </p:cNvPr>
          <p:cNvSpPr/>
          <p:nvPr/>
        </p:nvSpPr>
        <p:spPr>
          <a:xfrm>
            <a:off x="8864589" y="3916646"/>
            <a:ext cx="372555" cy="372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E4FE15-A821-4861-A0EC-A339560155C8}"/>
              </a:ext>
            </a:extLst>
          </p:cNvPr>
          <p:cNvSpPr txBox="1"/>
          <p:nvPr/>
        </p:nvSpPr>
        <p:spPr>
          <a:xfrm>
            <a:off x="9345613" y="3960784"/>
            <a:ext cx="237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Review Payment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868A36-7E09-4683-9B65-D1298BBB4C05}"/>
              </a:ext>
            </a:extLst>
          </p:cNvPr>
          <p:cNvSpPr/>
          <p:nvPr/>
        </p:nvSpPr>
        <p:spPr>
          <a:xfrm>
            <a:off x="1145276" y="3916646"/>
            <a:ext cx="372555" cy="372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5B0D1-7DD2-4DB5-A267-134CCA3D2F40}"/>
              </a:ext>
            </a:extLst>
          </p:cNvPr>
          <p:cNvSpPr txBox="1"/>
          <p:nvPr/>
        </p:nvSpPr>
        <p:spPr>
          <a:xfrm>
            <a:off x="1626300" y="3960784"/>
            <a:ext cx="237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Policy Delivery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8E09F-4E44-4C21-B76E-89CE429FFAA6}"/>
              </a:ext>
            </a:extLst>
          </p:cNvPr>
          <p:cNvSpPr txBox="1"/>
          <p:nvPr/>
        </p:nvSpPr>
        <p:spPr>
          <a:xfrm>
            <a:off x="1143803" y="5641611"/>
            <a:ext cx="297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E-policy via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Policy Summary via </a:t>
            </a:r>
            <a:r>
              <a:rPr lang="en-US" sz="1400" dirty="0" err="1"/>
              <a:t>Hadcopy</a:t>
            </a:r>
            <a:endParaRPr lang="en-US" sz="1400" dirty="0"/>
          </a:p>
        </p:txBody>
      </p:sp>
      <p:pic>
        <p:nvPicPr>
          <p:cNvPr id="26" name="Graphic 25" descr="Email">
            <a:extLst>
              <a:ext uri="{FF2B5EF4-FFF2-40B4-BE49-F238E27FC236}">
                <a16:creationId xmlns:a16="http://schemas.microsoft.com/office/drawing/2014/main" id="{19E72A13-CE96-4C0A-ABE9-1EB82D10E3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25151" y="4410648"/>
            <a:ext cx="1161660" cy="1161660"/>
          </a:xfrm>
          <a:prstGeom prst="rect">
            <a:avLst/>
          </a:prstGeom>
        </p:spPr>
      </p:pic>
      <p:pic>
        <p:nvPicPr>
          <p:cNvPr id="28" name="Graphic 27" descr="Open envelope">
            <a:extLst>
              <a:ext uri="{FF2B5EF4-FFF2-40B4-BE49-F238E27FC236}">
                <a16:creationId xmlns:a16="http://schemas.microsoft.com/office/drawing/2014/main" id="{486E9A4D-542F-41B1-97CD-6148B5741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3260" y="4410648"/>
            <a:ext cx="1161660" cy="11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B5162-4828-48DC-9432-160DD4233F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Futuready Insurance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A455E-818A-4267-B8F3-9ABFF88215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EA4CAB-DA6F-4B56-8419-7DBAC10D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Compete with Incumbent Channels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E21FB7-6FA6-4246-B721-AD3B7CF7A0AD}"/>
              </a:ext>
            </a:extLst>
          </p:cNvPr>
          <p:cNvCxnSpPr>
            <a:cxnSpLocks/>
          </p:cNvCxnSpPr>
          <p:nvPr/>
        </p:nvCxnSpPr>
        <p:spPr>
          <a:xfrm>
            <a:off x="516603" y="1767375"/>
            <a:ext cx="5057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7E41E5-EA6A-440D-AB63-21A753B66DD3}"/>
              </a:ext>
            </a:extLst>
          </p:cNvPr>
          <p:cNvCxnSpPr>
            <a:cxnSpLocks/>
          </p:cNvCxnSpPr>
          <p:nvPr/>
        </p:nvCxnSpPr>
        <p:spPr>
          <a:xfrm>
            <a:off x="6479678" y="1767375"/>
            <a:ext cx="5057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6B62C4-590C-43DC-8C90-111BD3A3F18C}"/>
              </a:ext>
            </a:extLst>
          </p:cNvPr>
          <p:cNvSpPr txBox="1"/>
          <p:nvPr/>
        </p:nvSpPr>
        <p:spPr>
          <a:xfrm>
            <a:off x="480774" y="1395411"/>
            <a:ext cx="511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Futuready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3CED5-7844-4A50-BDB6-5A2D282E7C17}"/>
              </a:ext>
            </a:extLst>
          </p:cNvPr>
          <p:cNvSpPr txBox="1"/>
          <p:nvPr/>
        </p:nvSpPr>
        <p:spPr>
          <a:xfrm>
            <a:off x="6484699" y="1395411"/>
            <a:ext cx="511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Traditional Brokers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FF9BD-AAE9-47DB-A00E-FD496326034E}"/>
              </a:ext>
            </a:extLst>
          </p:cNvPr>
          <p:cNvSpPr txBox="1"/>
          <p:nvPr/>
        </p:nvSpPr>
        <p:spPr>
          <a:xfrm>
            <a:off x="480774" y="1818017"/>
            <a:ext cx="5117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Retail Customers with Simple Insurance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Premium is </a:t>
            </a:r>
            <a:r>
              <a:rPr lang="en-US" dirty="0" err="1"/>
              <a:t>Rp</a:t>
            </a:r>
            <a:r>
              <a:rPr lang="en-US" dirty="0"/>
              <a:t> 500,000 to </a:t>
            </a:r>
            <a:r>
              <a:rPr lang="en-US" dirty="0" err="1"/>
              <a:t>Rp</a:t>
            </a:r>
            <a:r>
              <a:rPr lang="en-US" dirty="0"/>
              <a:t> 5 million, per purchase or on a per annual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own customer base with pull marketing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305D5-69BD-45B0-AB20-75A1BD6141F7}"/>
              </a:ext>
            </a:extLst>
          </p:cNvPr>
          <p:cNvSpPr txBox="1"/>
          <p:nvPr/>
        </p:nvSpPr>
        <p:spPr>
          <a:xfrm>
            <a:off x="6484699" y="1818017"/>
            <a:ext cx="511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Corporations with Complex Insurance Needs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ED45A7-56BB-4D65-B1B1-3ACA88FC351C}"/>
              </a:ext>
            </a:extLst>
          </p:cNvPr>
          <p:cNvCxnSpPr>
            <a:cxnSpLocks/>
          </p:cNvCxnSpPr>
          <p:nvPr/>
        </p:nvCxnSpPr>
        <p:spPr>
          <a:xfrm>
            <a:off x="516603" y="4575225"/>
            <a:ext cx="5057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DEDD1-6D45-47A5-89B1-58F8FDB69E3D}"/>
              </a:ext>
            </a:extLst>
          </p:cNvPr>
          <p:cNvCxnSpPr>
            <a:cxnSpLocks/>
          </p:cNvCxnSpPr>
          <p:nvPr/>
        </p:nvCxnSpPr>
        <p:spPr>
          <a:xfrm>
            <a:off x="6479678" y="4575225"/>
            <a:ext cx="5057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51B384-DFA6-4B8E-96A9-52CC2667E76E}"/>
              </a:ext>
            </a:extLst>
          </p:cNvPr>
          <p:cNvSpPr txBox="1"/>
          <p:nvPr/>
        </p:nvSpPr>
        <p:spPr>
          <a:xfrm>
            <a:off x="480774" y="4203261"/>
            <a:ext cx="511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Insurance Agents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18F4C9-900D-463D-A4D9-39BEC8C53DFB}"/>
              </a:ext>
            </a:extLst>
          </p:cNvPr>
          <p:cNvSpPr txBox="1"/>
          <p:nvPr/>
        </p:nvSpPr>
        <p:spPr>
          <a:xfrm>
            <a:off x="6484699" y="4203261"/>
            <a:ext cx="511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Bancassurance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F632A3-B5A2-44A5-9432-ACEAE4ACB4B8}"/>
              </a:ext>
            </a:extLst>
          </p:cNvPr>
          <p:cNvSpPr txBox="1"/>
          <p:nvPr/>
        </p:nvSpPr>
        <p:spPr>
          <a:xfrm>
            <a:off x="480774" y="4625867"/>
            <a:ext cx="511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Premium is at least </a:t>
            </a:r>
            <a:r>
              <a:rPr lang="en-US" dirty="0" err="1"/>
              <a:t>Rp</a:t>
            </a:r>
            <a:r>
              <a:rPr lang="en-US" dirty="0"/>
              <a:t> 6 million, per purchase or on a per annual basis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45F95A-F620-450F-8EC1-CADD0C95E31D}"/>
              </a:ext>
            </a:extLst>
          </p:cNvPr>
          <p:cNvSpPr txBox="1"/>
          <p:nvPr/>
        </p:nvSpPr>
        <p:spPr>
          <a:xfrm>
            <a:off x="6484699" y="4625867"/>
            <a:ext cx="511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Leverage banks customer base</a:t>
            </a:r>
          </a:p>
        </p:txBody>
      </p:sp>
    </p:spTree>
    <p:extLst>
      <p:ext uri="{BB962C8B-B14F-4D97-AF65-F5344CB8AC3E}">
        <p14:creationId xmlns:p14="http://schemas.microsoft.com/office/powerpoint/2010/main" val="30466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egon Group Template 2016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 Template 2016" id="{38AED903-669A-49C7-8B10-863019E40CC8}" vid="{0F2F5FA0-A5AA-4061-BEF2-A68E4ED9007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 Template 2016" id="{38AED903-669A-49C7-8B10-863019E40CC8}" vid="{4B46E5A1-2807-432E-BFCC-255B7B885375}"/>
    </a:ext>
  </a:extLst>
</a:theme>
</file>

<file path=ppt/theme/theme3.xml><?xml version="1.0" encoding="utf-8"?>
<a:theme xmlns:a="http://schemas.openxmlformats.org/drawingml/2006/main" name="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 Template 2016" id="{38AED903-669A-49C7-8B10-863019E40CC8}" vid="{C990B685-2A8C-4A15-B8B6-E39D4ED9C7DA}"/>
    </a:ext>
  </a:extLst>
</a:theme>
</file>

<file path=ppt/theme/theme4.xml><?xml version="1.0" encoding="utf-8"?>
<a:theme xmlns:a="http://schemas.openxmlformats.org/drawingml/2006/main" name="Text dual branded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 Template 2016" id="{38AED903-669A-49C7-8B10-863019E40CC8}" vid="{45A9AAC3-843D-4A2A-850A-C6E3783807F0}"/>
    </a:ext>
  </a:extLst>
</a:theme>
</file>

<file path=ppt/theme/theme5.xml><?xml version="1.0" encoding="utf-8"?>
<a:theme xmlns:a="http://schemas.openxmlformats.org/drawingml/2006/main" name="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 Template 2016" id="{38AED903-669A-49C7-8B10-863019E40CC8}" vid="{0714EC46-90C3-47EF-BE07-EF710E81C253}"/>
    </a:ext>
  </a:extLst>
</a:theme>
</file>

<file path=ppt/theme/theme6.xml><?xml version="1.0" encoding="utf-8"?>
<a:theme xmlns:a="http://schemas.openxmlformats.org/drawingml/2006/main" name="1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_template03" id="{1609A097-B786-4B7B-988D-088609B62477}" vid="{163717FE-06F0-482A-9741-60041DA0634A}"/>
    </a:ext>
  </a:extLst>
</a:theme>
</file>

<file path=ppt/theme/theme7.xml><?xml version="1.0" encoding="utf-8"?>
<a:theme xmlns:a="http://schemas.openxmlformats.org/drawingml/2006/main" name="3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GBN_Aeg_PPT_Temp04" id="{03FB3863-A6BC-374A-B39F-848E81F810D9}" vid="{F6FC97BF-39BF-5340-81D1-3669441EEC1D}"/>
    </a:ext>
  </a:extLst>
</a:theme>
</file>

<file path=ppt/theme/theme8.xml><?xml version="1.0" encoding="utf-8"?>
<a:theme xmlns:a="http://schemas.openxmlformats.org/drawingml/2006/main" name="1_Varia slides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 Template 2016" id="{38AED903-669A-49C7-8B10-863019E40CC8}" vid="{0714EC46-90C3-47EF-BE07-EF710E81C253}"/>
    </a:ext>
  </a:extLst>
</a:theme>
</file>

<file path=ppt/theme/theme9.xml><?xml version="1.0" encoding="utf-8"?>
<a:theme xmlns:a="http://schemas.openxmlformats.org/drawingml/2006/main" name="2_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on Group_template03" id="{1609A097-B786-4B7B-988D-088609B62477}" vid="{163717FE-06F0-482A-9741-60041DA063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1D735A9811741A65DFB1A2A04C91A" ma:contentTypeVersion="2" ma:contentTypeDescription="Create a new document." ma:contentTypeScope="" ma:versionID="ddc3226d457196cb162bdbbc4708080a">
  <xsd:schema xmlns:xsd="http://www.w3.org/2001/XMLSchema" xmlns:xs="http://www.w3.org/2001/XMLSchema" xmlns:p="http://schemas.microsoft.com/office/2006/metadata/properties" xmlns:ns1="http://schemas.microsoft.com/sharepoint/v3" xmlns:ns2="1a70ed8f-5bf8-469d-b428-64f1509bc784" targetNamespace="http://schemas.microsoft.com/office/2006/metadata/properties" ma:root="true" ma:fieldsID="a63f5c88f2fca5370ab910db891a72f0" ns1:_="" ns2:_="">
    <xsd:import namespace="http://schemas.microsoft.com/sharepoint/v3"/>
    <xsd:import namespace="1a70ed8f-5bf8-469d-b428-64f1509bc78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2S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0ed8f-5bf8-469d-b428-64f1509bc784" elementFormDefault="qualified">
    <xsd:import namespace="http://schemas.microsoft.com/office/2006/documentManagement/types"/>
    <xsd:import namespace="http://schemas.microsoft.com/office/infopath/2007/PartnerControls"/>
    <xsd:element name="L2S_Description" ma:index="10" nillable="true" ma:displayName="Description" ma:internalName="L2S_Description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2S_Description xmlns="1a70ed8f-5bf8-469d-b428-64f1509bc784">Aegon's corporate presentation &amp; template with guidelines for use.</L2S_Descrip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D8981-7BAA-4AC2-B6E6-2F33B48A5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70ed8f-5bf8-469d-b428-64f1509bc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9002EE-0C3A-4BAE-89FF-1019F497100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a70ed8f-5bf8-469d-b428-64f1509bc784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B2DCA1-758D-4563-AA7B-602FE8A56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Aegon Group Template 2016</Template>
  <TotalTime>16459</TotalTime>
  <Words>1169</Words>
  <Application>Microsoft Office PowerPoint</Application>
  <PresentationFormat>Widescreen</PresentationFormat>
  <Paragraphs>177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Hebrew</vt:lpstr>
      <vt:lpstr>Calibri</vt:lpstr>
      <vt:lpstr>LucidaGrande</vt:lpstr>
      <vt:lpstr>Wingdings</vt:lpstr>
      <vt:lpstr>Aegon Group Template 2016</vt:lpstr>
      <vt:lpstr>Agenda</vt:lpstr>
      <vt:lpstr>Text</vt:lpstr>
      <vt:lpstr>Text dual branded slides</vt:lpstr>
      <vt:lpstr>Varia slides</vt:lpstr>
      <vt:lpstr>1_Text</vt:lpstr>
      <vt:lpstr>3_Text</vt:lpstr>
      <vt:lpstr>1_Varia slides</vt:lpstr>
      <vt:lpstr>2_Text</vt:lpstr>
      <vt:lpstr>think-cell Slide</vt:lpstr>
      <vt:lpstr>An introduction to Aegon</vt:lpstr>
      <vt:lpstr>Opportunity</vt:lpstr>
      <vt:lpstr>Root Cause</vt:lpstr>
      <vt:lpstr>Why Distribution</vt:lpstr>
      <vt:lpstr>Stuck</vt:lpstr>
      <vt:lpstr>Principles in Defining a Solution</vt:lpstr>
      <vt:lpstr>Solution</vt:lpstr>
      <vt:lpstr>Typical Customer Journey</vt:lpstr>
      <vt:lpstr>Not Compete with Incumbent Channels</vt:lpstr>
      <vt:lpstr>Our Strength</vt:lpstr>
      <vt:lpstr>Not Just a Website</vt:lpstr>
      <vt:lpstr>Progress</vt:lpstr>
    </vt:vector>
  </TitlesOfParts>
  <Company>Member Company of the AEGON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Aegon - June 2016</dc:title>
  <dc:creator>Dekker, Marjolein</dc:creator>
  <cp:lastModifiedBy>Sendy</cp:lastModifiedBy>
  <cp:revision>1265</cp:revision>
  <cp:lastPrinted>2016-06-03T12:09:54Z</cp:lastPrinted>
  <dcterms:created xsi:type="dcterms:W3CDTF">2016-05-27T13:08:49Z</dcterms:created>
  <dcterms:modified xsi:type="dcterms:W3CDTF">2017-06-28T09:32:57Z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0x0101006CC1D735A9811741A65DFB1A2A04C91A</vt:lpwstr>
  </property>
</Properties>
</file>