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6" r:id="rId4"/>
    <p:sldMasterId id="2147483661" r:id="rId5"/>
  </p:sldMasterIdLst>
  <p:notesMasterIdLst>
    <p:notesMasterId r:id="rId18"/>
  </p:notesMasterIdLst>
  <p:handoutMasterIdLst>
    <p:handoutMasterId r:id="rId19"/>
  </p:handoutMasterIdLst>
  <p:sldIdLst>
    <p:sldId id="601" r:id="rId6"/>
    <p:sldId id="602" r:id="rId7"/>
    <p:sldId id="609" r:id="rId8"/>
    <p:sldId id="621" r:id="rId9"/>
    <p:sldId id="636" r:id="rId10"/>
    <p:sldId id="611" r:id="rId11"/>
    <p:sldId id="637" r:id="rId12"/>
    <p:sldId id="606" r:id="rId13"/>
    <p:sldId id="614" r:id="rId14"/>
    <p:sldId id="608" r:id="rId15"/>
    <p:sldId id="612" r:id="rId16"/>
    <p:sldId id="620" r:id="rId17"/>
  </p:sldIdLst>
  <p:sldSz cx="12192000" cy="6858000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J17jlhlDxH/J1Kw3XvoQQ==" hashData="R7VnyUt8rUvRvdog87QoM0OGIhpaxdlRN3DJONbZfoGEzLNXzS65/elq6ObXLiypc4urUNTOINiPI8nUoVXVr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36"/>
    <a:srgbClr val="707070"/>
    <a:srgbClr val="0065FA"/>
    <a:srgbClr val="2D6089"/>
    <a:srgbClr val="F78629"/>
    <a:srgbClr val="FFFFFF"/>
    <a:srgbClr val="F47F34"/>
    <a:srgbClr val="FF6600"/>
    <a:srgbClr val="FF9933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826" autoAdjust="0"/>
    <p:restoredTop sz="94434" autoAdjust="0"/>
  </p:normalViewPr>
  <p:slideViewPr>
    <p:cSldViewPr>
      <p:cViewPr varScale="1">
        <p:scale>
          <a:sx n="111" d="100"/>
          <a:sy n="111" d="100"/>
        </p:scale>
        <p:origin x="81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AC39-C79E-48A5-9C3B-ACCD0977A592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A5CB1-23C7-43CE-BCAB-F33B93A107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5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FDE9C50F-79CC-4330-9342-332C727E77CB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63900569-6E39-45B8-A4F7-997D17970A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2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703263"/>
            <a:ext cx="62452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0569-6E39-45B8-A4F7-997D17970A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8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82400" y="650155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8A3755-9162-4B6C-8AB0-5848713A25DC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83394" y="1594507"/>
              <a:ext cx="9662725" cy="3657600"/>
            </a:xfrm>
            <a:prstGeom prst="rect">
              <a:avLst/>
            </a:prstGeom>
            <a:solidFill>
              <a:srgbClr val="F48036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06711" y="2205082"/>
              <a:ext cx="91346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i="1" dirty="0">
                  <a:solidFill>
                    <a:schemeClr val="bg1"/>
                  </a:solidFill>
                </a:rPr>
                <a:t>The Customer Experience &amp;  Intelligence Company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88763" y="4258709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INSURANCE |  BANKING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96930"/>
              <a:ext cx="3324020" cy="9144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" y="4679416"/>
              <a:ext cx="12192000" cy="959384"/>
              <a:chOff x="1" y="4679416"/>
              <a:chExt cx="12192000" cy="95938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" y="4679416"/>
                <a:ext cx="12192000" cy="959384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37165" y="5151856"/>
                <a:ext cx="11723354" cy="365760"/>
                <a:chOff x="240046" y="4771174"/>
                <a:chExt cx="11723354" cy="365760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0835" y="4771174"/>
                  <a:ext cx="798023" cy="365760"/>
                </a:xfrm>
                <a:prstGeom prst="rect">
                  <a:avLst/>
                </a:prstGeom>
              </p:spPr>
            </p:pic>
            <p:pic>
              <p:nvPicPr>
                <p:cNvPr id="16" name="Picture 2" descr="https://upload.wikimedia.org/wikipedia/en/thumb/3/39/Kotak_Mahindra_Group_logo.svg/800px-Kotak_Mahindra_Group_logo.svg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44200" y="4771174"/>
                  <a:ext cx="1219200" cy="365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4" descr="https://upload.wikimedia.org/wikipedia/commons/thumb/1/1a/Axis_Bank_logo.svg/2000px-Axis_Bank_logo.svg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83764" y="4771174"/>
                  <a:ext cx="1406771" cy="365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2522" y="4771174"/>
                  <a:ext cx="287578" cy="36576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464" y="4771174"/>
                  <a:ext cx="828196" cy="36576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0" name="Picture 4" descr="https://upload.wikimedia.org/wikipedia/commons/thumb/b/be/India_First.svg/2000px-India_First.svg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2324" y="4771174"/>
                  <a:ext cx="571947" cy="365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87935" y="4771174"/>
                  <a:ext cx="1910909" cy="365760"/>
                </a:xfrm>
                <a:prstGeom prst="rect">
                  <a:avLst/>
                </a:prstGeom>
              </p:spPr>
            </p:pic>
            <p:pic>
              <p:nvPicPr>
                <p:cNvPr id="22" name="Picture 6" descr="https://upload.wikimedia.org/wikipedia/commons/thumb/6/63/SBI_Life_Insurance_Company_Limited.svg/2000px-SBI_Life_Insurance_Company_Limited.svg.pn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046" y="4771174"/>
                  <a:ext cx="992565" cy="365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8" descr="https://upload.wikimedia.org/wikipedia/commons/6/67/Aegon_Life_Logo.p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2508" y="4771174"/>
                  <a:ext cx="1384663" cy="365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2" descr="http://www.timesjobs.com/timesjobs/tata_aia/images/logo.jp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6275" y="4771174"/>
                  <a:ext cx="940525" cy="365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4240519" y="4679416"/>
                <a:ext cx="365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Trusted by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8399691"/>
      </p:ext>
    </p:extLst>
  </p:cSld>
  <p:clrMapOvr>
    <a:masterClrMapping/>
  </p:clrMapOvr>
  <p:transition>
    <p:fad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79861" y="3429000"/>
            <a:ext cx="4876800" cy="1219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13" y="0"/>
            <a:ext cx="12223957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6379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95400"/>
            <a:ext cx="9144000" cy="3505200"/>
          </a:xfrm>
          <a:prstGeom prst="rect">
            <a:avLst/>
          </a:prstGeom>
          <a:solidFill>
            <a:srgbClr val="F47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2514600"/>
            <a:ext cx="8534400" cy="129540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098" name="Picture 2" descr="C:\Users\Graphic\Desktop\sadsa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347200" y="1295400"/>
            <a:ext cx="28448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08243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1A9C-BA63-49DF-A9D0-2F202A43F77A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2353-A8B3-43EB-A459-0D1CF830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21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1A9C-BA63-49DF-A9D0-2F202A43F77A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2353-A8B3-43EB-A459-0D1CF830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0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82400" y="650155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8A3755-9162-4B6C-8AB0-5848713A25DC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3394" y="1594507"/>
            <a:ext cx="9662725" cy="3657600"/>
          </a:xfrm>
          <a:prstGeom prst="rect">
            <a:avLst/>
          </a:prstGeom>
          <a:solidFill>
            <a:srgbClr val="F4803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06711" y="2205082"/>
            <a:ext cx="9134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The Customer Experience &amp;  Intelligence Company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8763" y="425870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INSURANCE |  BANKING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96930"/>
            <a:ext cx="3324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74361"/>
      </p:ext>
    </p:extLst>
  </p:cSld>
  <p:clrMapOvr>
    <a:masterClrMapping/>
  </p:clrMapOvr>
  <p:transition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82400" y="650155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8A3755-9162-4B6C-8AB0-5848713A25DC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5865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FF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99223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82400" y="650155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8A3755-9162-4B6C-8AB0-5848713A25DC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177"/>
            <a:ext cx="12192000" cy="6853646"/>
            <a:chOff x="0" y="2177"/>
            <a:chExt cx="12192000" cy="68536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77"/>
              <a:ext cx="12192000" cy="685364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04800" y="533400"/>
              <a:ext cx="115722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+mj-lt"/>
                  <a:cs typeface="Segoe UI" pitchFamily="34" charset="0"/>
                </a:rPr>
                <a:t>Make Customer Experience your Differentiator.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8676" y="3733800"/>
              <a:ext cx="4122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</a:rPr>
                <a:t>www.aureusanalytics.com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46143" y="5004891"/>
              <a:ext cx="2954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</a:rPr>
                <a:t>@</a:t>
              </a:r>
              <a:r>
                <a:rPr lang="en-US" b="1" dirty="0" err="1">
                  <a:solidFill>
                    <a:schemeClr val="bg1"/>
                  </a:solidFill>
                </a:rPr>
                <a:t>AureusAnalytics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78676" y="5428589"/>
              <a:ext cx="4122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</a:rPr>
                <a:t>info@aureusanalytics.com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78676" y="4157497"/>
              <a:ext cx="4122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</a:rPr>
                <a:t>blog.aureusanalytics.com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5869672"/>
              <a:ext cx="12192000" cy="986151"/>
            </a:xfrm>
            <a:prstGeom prst="rect">
              <a:avLst/>
            </a:prstGeom>
            <a:solidFill>
              <a:schemeClr val="bg1">
                <a:lumMod val="85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53200" y="4581194"/>
              <a:ext cx="53474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</a:rPr>
                <a:t>https://www.linkedin.com/company/aureus-analytics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406" y="5869672"/>
              <a:ext cx="332402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5546490"/>
      </p:ext>
    </p:extLst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582400" y="650155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8A3755-9162-4B6C-8AB0-5848713A25DC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4876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95400"/>
            <a:ext cx="9144000" cy="3505200"/>
          </a:xfrm>
          <a:prstGeom prst="rect">
            <a:avLst/>
          </a:prstGeom>
          <a:solidFill>
            <a:srgbClr val="F47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2514600"/>
            <a:ext cx="85344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098" name="Picture 2" descr="C:\Users\Graphic\Desktop\sadsa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347200" y="1295400"/>
            <a:ext cx="28448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ular Callout 4"/>
          <p:cNvSpPr/>
          <p:nvPr userDrawn="1"/>
        </p:nvSpPr>
        <p:spPr>
          <a:xfrm>
            <a:off x="-25591" y="0"/>
            <a:ext cx="12212349" cy="640080"/>
          </a:xfrm>
          <a:custGeom>
            <a:avLst/>
            <a:gdLst>
              <a:gd name="connsiteX0" fmla="*/ 0 w 9159262"/>
              <a:gd name="connsiteY0" fmla="*/ 0 h 402336"/>
              <a:gd name="connsiteX1" fmla="*/ 1526544 w 9159262"/>
              <a:gd name="connsiteY1" fmla="*/ 0 h 402336"/>
              <a:gd name="connsiteX2" fmla="*/ 1526544 w 9159262"/>
              <a:gd name="connsiteY2" fmla="*/ 0 h 402336"/>
              <a:gd name="connsiteX3" fmla="*/ 3816359 w 9159262"/>
              <a:gd name="connsiteY3" fmla="*/ 0 h 402336"/>
              <a:gd name="connsiteX4" fmla="*/ 9159262 w 9159262"/>
              <a:gd name="connsiteY4" fmla="*/ 0 h 402336"/>
              <a:gd name="connsiteX5" fmla="*/ 9159262 w 9159262"/>
              <a:gd name="connsiteY5" fmla="*/ 234696 h 402336"/>
              <a:gd name="connsiteX6" fmla="*/ 9159262 w 9159262"/>
              <a:gd name="connsiteY6" fmla="*/ 234696 h 402336"/>
              <a:gd name="connsiteX7" fmla="*/ 9159262 w 9159262"/>
              <a:gd name="connsiteY7" fmla="*/ 335280 h 402336"/>
              <a:gd name="connsiteX8" fmla="*/ 9159262 w 9159262"/>
              <a:gd name="connsiteY8" fmla="*/ 402336 h 402336"/>
              <a:gd name="connsiteX9" fmla="*/ 3816359 w 9159262"/>
              <a:gd name="connsiteY9" fmla="*/ 402336 h 402336"/>
              <a:gd name="connsiteX10" fmla="*/ 1478763 w 9159262"/>
              <a:gd name="connsiteY10" fmla="*/ 704422 h 402336"/>
              <a:gd name="connsiteX11" fmla="*/ 1526544 w 9159262"/>
              <a:gd name="connsiteY11" fmla="*/ 402336 h 402336"/>
              <a:gd name="connsiteX12" fmla="*/ 0 w 9159262"/>
              <a:gd name="connsiteY12" fmla="*/ 402336 h 402336"/>
              <a:gd name="connsiteX13" fmla="*/ 0 w 9159262"/>
              <a:gd name="connsiteY13" fmla="*/ 335280 h 402336"/>
              <a:gd name="connsiteX14" fmla="*/ 0 w 9159262"/>
              <a:gd name="connsiteY14" fmla="*/ 234696 h 402336"/>
              <a:gd name="connsiteX15" fmla="*/ 0 w 9159262"/>
              <a:gd name="connsiteY15" fmla="*/ 234696 h 402336"/>
              <a:gd name="connsiteX16" fmla="*/ 0 w 9159262"/>
              <a:gd name="connsiteY16" fmla="*/ 0 h 402336"/>
              <a:gd name="connsiteX0" fmla="*/ 0 w 9159262"/>
              <a:gd name="connsiteY0" fmla="*/ 0 h 704422"/>
              <a:gd name="connsiteX1" fmla="*/ 1526544 w 9159262"/>
              <a:gd name="connsiteY1" fmla="*/ 0 h 704422"/>
              <a:gd name="connsiteX2" fmla="*/ 1526544 w 9159262"/>
              <a:gd name="connsiteY2" fmla="*/ 0 h 704422"/>
              <a:gd name="connsiteX3" fmla="*/ 3816359 w 9159262"/>
              <a:gd name="connsiteY3" fmla="*/ 0 h 704422"/>
              <a:gd name="connsiteX4" fmla="*/ 9159262 w 9159262"/>
              <a:gd name="connsiteY4" fmla="*/ 0 h 704422"/>
              <a:gd name="connsiteX5" fmla="*/ 9159262 w 9159262"/>
              <a:gd name="connsiteY5" fmla="*/ 234696 h 704422"/>
              <a:gd name="connsiteX6" fmla="*/ 9159262 w 9159262"/>
              <a:gd name="connsiteY6" fmla="*/ 234696 h 704422"/>
              <a:gd name="connsiteX7" fmla="*/ 9159262 w 9159262"/>
              <a:gd name="connsiteY7" fmla="*/ 335280 h 704422"/>
              <a:gd name="connsiteX8" fmla="*/ 9159262 w 9159262"/>
              <a:gd name="connsiteY8" fmla="*/ 402336 h 704422"/>
              <a:gd name="connsiteX9" fmla="*/ 1921298 w 9159262"/>
              <a:gd name="connsiteY9" fmla="*/ 389084 h 704422"/>
              <a:gd name="connsiteX10" fmla="*/ 1478763 w 9159262"/>
              <a:gd name="connsiteY10" fmla="*/ 704422 h 704422"/>
              <a:gd name="connsiteX11" fmla="*/ 1526544 w 9159262"/>
              <a:gd name="connsiteY11" fmla="*/ 402336 h 704422"/>
              <a:gd name="connsiteX12" fmla="*/ 0 w 9159262"/>
              <a:gd name="connsiteY12" fmla="*/ 402336 h 704422"/>
              <a:gd name="connsiteX13" fmla="*/ 0 w 9159262"/>
              <a:gd name="connsiteY13" fmla="*/ 335280 h 704422"/>
              <a:gd name="connsiteX14" fmla="*/ 0 w 9159262"/>
              <a:gd name="connsiteY14" fmla="*/ 234696 h 704422"/>
              <a:gd name="connsiteX15" fmla="*/ 0 w 9159262"/>
              <a:gd name="connsiteY15" fmla="*/ 234696 h 704422"/>
              <a:gd name="connsiteX16" fmla="*/ 0 w 9159262"/>
              <a:gd name="connsiteY16" fmla="*/ 0 h 704422"/>
              <a:gd name="connsiteX0" fmla="*/ 0 w 9159262"/>
              <a:gd name="connsiteY0" fmla="*/ 0 h 704422"/>
              <a:gd name="connsiteX1" fmla="*/ 1526544 w 9159262"/>
              <a:gd name="connsiteY1" fmla="*/ 0 h 704422"/>
              <a:gd name="connsiteX2" fmla="*/ 1526544 w 9159262"/>
              <a:gd name="connsiteY2" fmla="*/ 0 h 704422"/>
              <a:gd name="connsiteX3" fmla="*/ 3816359 w 9159262"/>
              <a:gd name="connsiteY3" fmla="*/ 0 h 704422"/>
              <a:gd name="connsiteX4" fmla="*/ 9159262 w 9159262"/>
              <a:gd name="connsiteY4" fmla="*/ 0 h 704422"/>
              <a:gd name="connsiteX5" fmla="*/ 9159262 w 9159262"/>
              <a:gd name="connsiteY5" fmla="*/ 234696 h 704422"/>
              <a:gd name="connsiteX6" fmla="*/ 9159262 w 9159262"/>
              <a:gd name="connsiteY6" fmla="*/ 234696 h 704422"/>
              <a:gd name="connsiteX7" fmla="*/ 9159262 w 9159262"/>
              <a:gd name="connsiteY7" fmla="*/ 335280 h 704422"/>
              <a:gd name="connsiteX8" fmla="*/ 9159262 w 9159262"/>
              <a:gd name="connsiteY8" fmla="*/ 402336 h 704422"/>
              <a:gd name="connsiteX9" fmla="*/ 1921298 w 9159262"/>
              <a:gd name="connsiteY9" fmla="*/ 389084 h 704422"/>
              <a:gd name="connsiteX10" fmla="*/ 1478763 w 9159262"/>
              <a:gd name="connsiteY10" fmla="*/ 704422 h 704422"/>
              <a:gd name="connsiteX11" fmla="*/ 1115727 w 9159262"/>
              <a:gd name="connsiteY11" fmla="*/ 402336 h 704422"/>
              <a:gd name="connsiteX12" fmla="*/ 0 w 9159262"/>
              <a:gd name="connsiteY12" fmla="*/ 402336 h 704422"/>
              <a:gd name="connsiteX13" fmla="*/ 0 w 9159262"/>
              <a:gd name="connsiteY13" fmla="*/ 335280 h 704422"/>
              <a:gd name="connsiteX14" fmla="*/ 0 w 9159262"/>
              <a:gd name="connsiteY14" fmla="*/ 234696 h 704422"/>
              <a:gd name="connsiteX15" fmla="*/ 0 w 9159262"/>
              <a:gd name="connsiteY15" fmla="*/ 234696 h 704422"/>
              <a:gd name="connsiteX16" fmla="*/ 0 w 9159262"/>
              <a:gd name="connsiteY16" fmla="*/ 0 h 704422"/>
              <a:gd name="connsiteX0" fmla="*/ 0 w 9159262"/>
              <a:gd name="connsiteY0" fmla="*/ 0 h 704422"/>
              <a:gd name="connsiteX1" fmla="*/ 1526544 w 9159262"/>
              <a:gd name="connsiteY1" fmla="*/ 0 h 704422"/>
              <a:gd name="connsiteX2" fmla="*/ 1526544 w 9159262"/>
              <a:gd name="connsiteY2" fmla="*/ 0 h 704422"/>
              <a:gd name="connsiteX3" fmla="*/ 3816359 w 9159262"/>
              <a:gd name="connsiteY3" fmla="*/ 0 h 704422"/>
              <a:gd name="connsiteX4" fmla="*/ 9159262 w 9159262"/>
              <a:gd name="connsiteY4" fmla="*/ 0 h 704422"/>
              <a:gd name="connsiteX5" fmla="*/ 9159262 w 9159262"/>
              <a:gd name="connsiteY5" fmla="*/ 234696 h 704422"/>
              <a:gd name="connsiteX6" fmla="*/ 9159262 w 9159262"/>
              <a:gd name="connsiteY6" fmla="*/ 234696 h 704422"/>
              <a:gd name="connsiteX7" fmla="*/ 9159262 w 9159262"/>
              <a:gd name="connsiteY7" fmla="*/ 335280 h 704422"/>
              <a:gd name="connsiteX8" fmla="*/ 9159262 w 9159262"/>
              <a:gd name="connsiteY8" fmla="*/ 402336 h 704422"/>
              <a:gd name="connsiteX9" fmla="*/ 1457472 w 9159262"/>
              <a:gd name="connsiteY9" fmla="*/ 389084 h 704422"/>
              <a:gd name="connsiteX10" fmla="*/ 1478763 w 9159262"/>
              <a:gd name="connsiteY10" fmla="*/ 704422 h 704422"/>
              <a:gd name="connsiteX11" fmla="*/ 1115727 w 9159262"/>
              <a:gd name="connsiteY11" fmla="*/ 402336 h 704422"/>
              <a:gd name="connsiteX12" fmla="*/ 0 w 9159262"/>
              <a:gd name="connsiteY12" fmla="*/ 402336 h 704422"/>
              <a:gd name="connsiteX13" fmla="*/ 0 w 9159262"/>
              <a:gd name="connsiteY13" fmla="*/ 335280 h 704422"/>
              <a:gd name="connsiteX14" fmla="*/ 0 w 9159262"/>
              <a:gd name="connsiteY14" fmla="*/ 234696 h 704422"/>
              <a:gd name="connsiteX15" fmla="*/ 0 w 9159262"/>
              <a:gd name="connsiteY15" fmla="*/ 234696 h 704422"/>
              <a:gd name="connsiteX16" fmla="*/ 0 w 9159262"/>
              <a:gd name="connsiteY16" fmla="*/ 0 h 704422"/>
              <a:gd name="connsiteX0" fmla="*/ 0 w 9159262"/>
              <a:gd name="connsiteY0" fmla="*/ 0 h 730926"/>
              <a:gd name="connsiteX1" fmla="*/ 1526544 w 9159262"/>
              <a:gd name="connsiteY1" fmla="*/ 0 h 730926"/>
              <a:gd name="connsiteX2" fmla="*/ 1526544 w 9159262"/>
              <a:gd name="connsiteY2" fmla="*/ 0 h 730926"/>
              <a:gd name="connsiteX3" fmla="*/ 3816359 w 9159262"/>
              <a:gd name="connsiteY3" fmla="*/ 0 h 730926"/>
              <a:gd name="connsiteX4" fmla="*/ 9159262 w 9159262"/>
              <a:gd name="connsiteY4" fmla="*/ 0 h 730926"/>
              <a:gd name="connsiteX5" fmla="*/ 9159262 w 9159262"/>
              <a:gd name="connsiteY5" fmla="*/ 234696 h 730926"/>
              <a:gd name="connsiteX6" fmla="*/ 9159262 w 9159262"/>
              <a:gd name="connsiteY6" fmla="*/ 234696 h 730926"/>
              <a:gd name="connsiteX7" fmla="*/ 9159262 w 9159262"/>
              <a:gd name="connsiteY7" fmla="*/ 335280 h 730926"/>
              <a:gd name="connsiteX8" fmla="*/ 9159262 w 9159262"/>
              <a:gd name="connsiteY8" fmla="*/ 402336 h 730926"/>
              <a:gd name="connsiteX9" fmla="*/ 1457472 w 9159262"/>
              <a:gd name="connsiteY9" fmla="*/ 389084 h 730926"/>
              <a:gd name="connsiteX10" fmla="*/ 1147459 w 9159262"/>
              <a:gd name="connsiteY10" fmla="*/ 730926 h 730926"/>
              <a:gd name="connsiteX11" fmla="*/ 1115727 w 9159262"/>
              <a:gd name="connsiteY11" fmla="*/ 402336 h 730926"/>
              <a:gd name="connsiteX12" fmla="*/ 0 w 9159262"/>
              <a:gd name="connsiteY12" fmla="*/ 402336 h 730926"/>
              <a:gd name="connsiteX13" fmla="*/ 0 w 9159262"/>
              <a:gd name="connsiteY13" fmla="*/ 335280 h 730926"/>
              <a:gd name="connsiteX14" fmla="*/ 0 w 9159262"/>
              <a:gd name="connsiteY14" fmla="*/ 234696 h 730926"/>
              <a:gd name="connsiteX15" fmla="*/ 0 w 9159262"/>
              <a:gd name="connsiteY15" fmla="*/ 234696 h 730926"/>
              <a:gd name="connsiteX16" fmla="*/ 0 w 9159262"/>
              <a:gd name="connsiteY16" fmla="*/ 0 h 730926"/>
              <a:gd name="connsiteX0" fmla="*/ 0 w 9159262"/>
              <a:gd name="connsiteY0" fmla="*/ 0 h 730926"/>
              <a:gd name="connsiteX1" fmla="*/ 1526544 w 9159262"/>
              <a:gd name="connsiteY1" fmla="*/ 0 h 730926"/>
              <a:gd name="connsiteX2" fmla="*/ 1526544 w 9159262"/>
              <a:gd name="connsiteY2" fmla="*/ 0 h 730926"/>
              <a:gd name="connsiteX3" fmla="*/ 3816359 w 9159262"/>
              <a:gd name="connsiteY3" fmla="*/ 0 h 730926"/>
              <a:gd name="connsiteX4" fmla="*/ 9159262 w 9159262"/>
              <a:gd name="connsiteY4" fmla="*/ 0 h 730926"/>
              <a:gd name="connsiteX5" fmla="*/ 9159262 w 9159262"/>
              <a:gd name="connsiteY5" fmla="*/ 234696 h 730926"/>
              <a:gd name="connsiteX6" fmla="*/ 9159262 w 9159262"/>
              <a:gd name="connsiteY6" fmla="*/ 234696 h 730926"/>
              <a:gd name="connsiteX7" fmla="*/ 9159262 w 9159262"/>
              <a:gd name="connsiteY7" fmla="*/ 335280 h 730926"/>
              <a:gd name="connsiteX8" fmla="*/ 9159262 w 9159262"/>
              <a:gd name="connsiteY8" fmla="*/ 402336 h 730926"/>
              <a:gd name="connsiteX9" fmla="*/ 1457472 w 9159262"/>
              <a:gd name="connsiteY9" fmla="*/ 389084 h 730926"/>
              <a:gd name="connsiteX10" fmla="*/ 1147459 w 9159262"/>
              <a:gd name="connsiteY10" fmla="*/ 730926 h 730926"/>
              <a:gd name="connsiteX11" fmla="*/ 903693 w 9159262"/>
              <a:gd name="connsiteY11" fmla="*/ 402336 h 730926"/>
              <a:gd name="connsiteX12" fmla="*/ 0 w 9159262"/>
              <a:gd name="connsiteY12" fmla="*/ 402336 h 730926"/>
              <a:gd name="connsiteX13" fmla="*/ 0 w 9159262"/>
              <a:gd name="connsiteY13" fmla="*/ 335280 h 730926"/>
              <a:gd name="connsiteX14" fmla="*/ 0 w 9159262"/>
              <a:gd name="connsiteY14" fmla="*/ 234696 h 730926"/>
              <a:gd name="connsiteX15" fmla="*/ 0 w 9159262"/>
              <a:gd name="connsiteY15" fmla="*/ 234696 h 730926"/>
              <a:gd name="connsiteX16" fmla="*/ 0 w 9159262"/>
              <a:gd name="connsiteY16" fmla="*/ 0 h 730926"/>
              <a:gd name="connsiteX0" fmla="*/ 0 w 9159262"/>
              <a:gd name="connsiteY0" fmla="*/ 0 h 730926"/>
              <a:gd name="connsiteX1" fmla="*/ 1526544 w 9159262"/>
              <a:gd name="connsiteY1" fmla="*/ 0 h 730926"/>
              <a:gd name="connsiteX2" fmla="*/ 1526544 w 9159262"/>
              <a:gd name="connsiteY2" fmla="*/ 0 h 730926"/>
              <a:gd name="connsiteX3" fmla="*/ 3816359 w 9159262"/>
              <a:gd name="connsiteY3" fmla="*/ 0 h 730926"/>
              <a:gd name="connsiteX4" fmla="*/ 9159262 w 9159262"/>
              <a:gd name="connsiteY4" fmla="*/ 0 h 730926"/>
              <a:gd name="connsiteX5" fmla="*/ 9159262 w 9159262"/>
              <a:gd name="connsiteY5" fmla="*/ 234696 h 730926"/>
              <a:gd name="connsiteX6" fmla="*/ 9159262 w 9159262"/>
              <a:gd name="connsiteY6" fmla="*/ 234696 h 730926"/>
              <a:gd name="connsiteX7" fmla="*/ 9159262 w 9159262"/>
              <a:gd name="connsiteY7" fmla="*/ 335280 h 730926"/>
              <a:gd name="connsiteX8" fmla="*/ 9159262 w 9159262"/>
              <a:gd name="connsiteY8" fmla="*/ 402336 h 730926"/>
              <a:gd name="connsiteX9" fmla="*/ 1311698 w 9159262"/>
              <a:gd name="connsiteY9" fmla="*/ 415588 h 730926"/>
              <a:gd name="connsiteX10" fmla="*/ 1147459 w 9159262"/>
              <a:gd name="connsiteY10" fmla="*/ 730926 h 730926"/>
              <a:gd name="connsiteX11" fmla="*/ 903693 w 9159262"/>
              <a:gd name="connsiteY11" fmla="*/ 402336 h 730926"/>
              <a:gd name="connsiteX12" fmla="*/ 0 w 9159262"/>
              <a:gd name="connsiteY12" fmla="*/ 402336 h 730926"/>
              <a:gd name="connsiteX13" fmla="*/ 0 w 9159262"/>
              <a:gd name="connsiteY13" fmla="*/ 335280 h 730926"/>
              <a:gd name="connsiteX14" fmla="*/ 0 w 9159262"/>
              <a:gd name="connsiteY14" fmla="*/ 234696 h 730926"/>
              <a:gd name="connsiteX15" fmla="*/ 0 w 9159262"/>
              <a:gd name="connsiteY15" fmla="*/ 234696 h 730926"/>
              <a:gd name="connsiteX16" fmla="*/ 0 w 9159262"/>
              <a:gd name="connsiteY16" fmla="*/ 0 h 730926"/>
              <a:gd name="connsiteX0" fmla="*/ 0 w 9159262"/>
              <a:gd name="connsiteY0" fmla="*/ 0 h 744178"/>
              <a:gd name="connsiteX1" fmla="*/ 1526544 w 9159262"/>
              <a:gd name="connsiteY1" fmla="*/ 0 h 744178"/>
              <a:gd name="connsiteX2" fmla="*/ 1526544 w 9159262"/>
              <a:gd name="connsiteY2" fmla="*/ 0 h 744178"/>
              <a:gd name="connsiteX3" fmla="*/ 3816359 w 9159262"/>
              <a:gd name="connsiteY3" fmla="*/ 0 h 744178"/>
              <a:gd name="connsiteX4" fmla="*/ 9159262 w 9159262"/>
              <a:gd name="connsiteY4" fmla="*/ 0 h 744178"/>
              <a:gd name="connsiteX5" fmla="*/ 9159262 w 9159262"/>
              <a:gd name="connsiteY5" fmla="*/ 234696 h 744178"/>
              <a:gd name="connsiteX6" fmla="*/ 9159262 w 9159262"/>
              <a:gd name="connsiteY6" fmla="*/ 234696 h 744178"/>
              <a:gd name="connsiteX7" fmla="*/ 9159262 w 9159262"/>
              <a:gd name="connsiteY7" fmla="*/ 335280 h 744178"/>
              <a:gd name="connsiteX8" fmla="*/ 9159262 w 9159262"/>
              <a:gd name="connsiteY8" fmla="*/ 402336 h 744178"/>
              <a:gd name="connsiteX9" fmla="*/ 1311698 w 9159262"/>
              <a:gd name="connsiteY9" fmla="*/ 415588 h 744178"/>
              <a:gd name="connsiteX10" fmla="*/ 935424 w 9159262"/>
              <a:gd name="connsiteY10" fmla="*/ 744178 h 744178"/>
              <a:gd name="connsiteX11" fmla="*/ 903693 w 9159262"/>
              <a:gd name="connsiteY11" fmla="*/ 402336 h 744178"/>
              <a:gd name="connsiteX12" fmla="*/ 0 w 9159262"/>
              <a:gd name="connsiteY12" fmla="*/ 402336 h 744178"/>
              <a:gd name="connsiteX13" fmla="*/ 0 w 9159262"/>
              <a:gd name="connsiteY13" fmla="*/ 335280 h 744178"/>
              <a:gd name="connsiteX14" fmla="*/ 0 w 9159262"/>
              <a:gd name="connsiteY14" fmla="*/ 234696 h 744178"/>
              <a:gd name="connsiteX15" fmla="*/ 0 w 9159262"/>
              <a:gd name="connsiteY15" fmla="*/ 234696 h 744178"/>
              <a:gd name="connsiteX16" fmla="*/ 0 w 9159262"/>
              <a:gd name="connsiteY16" fmla="*/ 0 h 744178"/>
              <a:gd name="connsiteX0" fmla="*/ 0 w 9159262"/>
              <a:gd name="connsiteY0" fmla="*/ 0 h 744178"/>
              <a:gd name="connsiteX1" fmla="*/ 1526544 w 9159262"/>
              <a:gd name="connsiteY1" fmla="*/ 0 h 744178"/>
              <a:gd name="connsiteX2" fmla="*/ 1526544 w 9159262"/>
              <a:gd name="connsiteY2" fmla="*/ 0 h 744178"/>
              <a:gd name="connsiteX3" fmla="*/ 3816359 w 9159262"/>
              <a:gd name="connsiteY3" fmla="*/ 0 h 744178"/>
              <a:gd name="connsiteX4" fmla="*/ 9159262 w 9159262"/>
              <a:gd name="connsiteY4" fmla="*/ 0 h 744178"/>
              <a:gd name="connsiteX5" fmla="*/ 9159262 w 9159262"/>
              <a:gd name="connsiteY5" fmla="*/ 234696 h 744178"/>
              <a:gd name="connsiteX6" fmla="*/ 9159262 w 9159262"/>
              <a:gd name="connsiteY6" fmla="*/ 234696 h 744178"/>
              <a:gd name="connsiteX7" fmla="*/ 9159262 w 9159262"/>
              <a:gd name="connsiteY7" fmla="*/ 335280 h 744178"/>
              <a:gd name="connsiteX8" fmla="*/ 9159262 w 9159262"/>
              <a:gd name="connsiteY8" fmla="*/ 402336 h 744178"/>
              <a:gd name="connsiteX9" fmla="*/ 1192429 w 9159262"/>
              <a:gd name="connsiteY9" fmla="*/ 415588 h 744178"/>
              <a:gd name="connsiteX10" fmla="*/ 935424 w 9159262"/>
              <a:gd name="connsiteY10" fmla="*/ 744178 h 744178"/>
              <a:gd name="connsiteX11" fmla="*/ 903693 w 9159262"/>
              <a:gd name="connsiteY11" fmla="*/ 402336 h 744178"/>
              <a:gd name="connsiteX12" fmla="*/ 0 w 9159262"/>
              <a:gd name="connsiteY12" fmla="*/ 402336 h 744178"/>
              <a:gd name="connsiteX13" fmla="*/ 0 w 9159262"/>
              <a:gd name="connsiteY13" fmla="*/ 335280 h 744178"/>
              <a:gd name="connsiteX14" fmla="*/ 0 w 9159262"/>
              <a:gd name="connsiteY14" fmla="*/ 234696 h 744178"/>
              <a:gd name="connsiteX15" fmla="*/ 0 w 9159262"/>
              <a:gd name="connsiteY15" fmla="*/ 234696 h 744178"/>
              <a:gd name="connsiteX16" fmla="*/ 0 w 9159262"/>
              <a:gd name="connsiteY16" fmla="*/ 0 h 744178"/>
              <a:gd name="connsiteX0" fmla="*/ 0 w 9159262"/>
              <a:gd name="connsiteY0" fmla="*/ 0 h 730925"/>
              <a:gd name="connsiteX1" fmla="*/ 1526544 w 9159262"/>
              <a:gd name="connsiteY1" fmla="*/ 0 h 730925"/>
              <a:gd name="connsiteX2" fmla="*/ 1526544 w 9159262"/>
              <a:gd name="connsiteY2" fmla="*/ 0 h 730925"/>
              <a:gd name="connsiteX3" fmla="*/ 3816359 w 9159262"/>
              <a:gd name="connsiteY3" fmla="*/ 0 h 730925"/>
              <a:gd name="connsiteX4" fmla="*/ 9159262 w 9159262"/>
              <a:gd name="connsiteY4" fmla="*/ 0 h 730925"/>
              <a:gd name="connsiteX5" fmla="*/ 9159262 w 9159262"/>
              <a:gd name="connsiteY5" fmla="*/ 234696 h 730925"/>
              <a:gd name="connsiteX6" fmla="*/ 9159262 w 9159262"/>
              <a:gd name="connsiteY6" fmla="*/ 234696 h 730925"/>
              <a:gd name="connsiteX7" fmla="*/ 9159262 w 9159262"/>
              <a:gd name="connsiteY7" fmla="*/ 335280 h 730925"/>
              <a:gd name="connsiteX8" fmla="*/ 9159262 w 9159262"/>
              <a:gd name="connsiteY8" fmla="*/ 402336 h 730925"/>
              <a:gd name="connsiteX9" fmla="*/ 1192429 w 9159262"/>
              <a:gd name="connsiteY9" fmla="*/ 415588 h 730925"/>
              <a:gd name="connsiteX10" fmla="*/ 895668 w 9159262"/>
              <a:gd name="connsiteY10" fmla="*/ 730925 h 730925"/>
              <a:gd name="connsiteX11" fmla="*/ 903693 w 9159262"/>
              <a:gd name="connsiteY11" fmla="*/ 402336 h 730925"/>
              <a:gd name="connsiteX12" fmla="*/ 0 w 9159262"/>
              <a:gd name="connsiteY12" fmla="*/ 402336 h 730925"/>
              <a:gd name="connsiteX13" fmla="*/ 0 w 9159262"/>
              <a:gd name="connsiteY13" fmla="*/ 335280 h 730925"/>
              <a:gd name="connsiteX14" fmla="*/ 0 w 9159262"/>
              <a:gd name="connsiteY14" fmla="*/ 234696 h 730925"/>
              <a:gd name="connsiteX15" fmla="*/ 0 w 9159262"/>
              <a:gd name="connsiteY15" fmla="*/ 234696 h 730925"/>
              <a:gd name="connsiteX16" fmla="*/ 0 w 9159262"/>
              <a:gd name="connsiteY16" fmla="*/ 0 h 73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9262" h="730925">
                <a:moveTo>
                  <a:pt x="0" y="0"/>
                </a:moveTo>
                <a:lnTo>
                  <a:pt x="1526544" y="0"/>
                </a:lnTo>
                <a:lnTo>
                  <a:pt x="1526544" y="0"/>
                </a:lnTo>
                <a:lnTo>
                  <a:pt x="3816359" y="0"/>
                </a:lnTo>
                <a:lnTo>
                  <a:pt x="9159262" y="0"/>
                </a:lnTo>
                <a:lnTo>
                  <a:pt x="9159262" y="234696"/>
                </a:lnTo>
                <a:lnTo>
                  <a:pt x="9159262" y="234696"/>
                </a:lnTo>
                <a:lnTo>
                  <a:pt x="9159262" y="335280"/>
                </a:lnTo>
                <a:lnTo>
                  <a:pt x="9159262" y="402336"/>
                </a:lnTo>
                <a:lnTo>
                  <a:pt x="1192429" y="415588"/>
                </a:lnTo>
                <a:lnTo>
                  <a:pt x="895668" y="730925"/>
                </a:lnTo>
                <a:lnTo>
                  <a:pt x="903693" y="402336"/>
                </a:lnTo>
                <a:lnTo>
                  <a:pt x="0" y="402336"/>
                </a:lnTo>
                <a:lnTo>
                  <a:pt x="0" y="335280"/>
                </a:lnTo>
                <a:lnTo>
                  <a:pt x="0" y="234696"/>
                </a:lnTo>
                <a:lnTo>
                  <a:pt x="0" y="234696"/>
                </a:lnTo>
                <a:lnTo>
                  <a:pt x="0" y="0"/>
                </a:lnTo>
                <a:close/>
              </a:path>
            </a:pathLst>
          </a:custGeom>
          <a:solidFill>
            <a:srgbClr val="FF8533"/>
          </a:solidFill>
          <a:ln>
            <a:solidFill>
              <a:srgbClr val="FF8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ven Pro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1200" y="762000"/>
            <a:ext cx="11277600" cy="4724400"/>
          </a:xfrm>
        </p:spPr>
        <p:txBody>
          <a:bodyPr/>
          <a:lstStyle>
            <a:lvl1pPr>
              <a:buFontTx/>
              <a:buBlip>
                <a:blip r:embed="rId2"/>
              </a:buBlip>
              <a:defRPr sz="3200">
                <a:latin typeface="Maven Pro" panose="02000000000000000000" pitchFamily="2" charset="0"/>
              </a:defRPr>
            </a:lvl1pPr>
            <a:lvl2pPr>
              <a:defRPr>
                <a:latin typeface="Maven Pro" panose="02000000000000000000" pitchFamily="2" charset="0"/>
              </a:defRPr>
            </a:lvl2pPr>
            <a:lvl3pPr>
              <a:defRPr>
                <a:latin typeface="Maven Pro" panose="02000000000000000000" pitchFamily="2" charset="0"/>
              </a:defRPr>
            </a:lvl3pPr>
            <a:lvl4pPr>
              <a:defRPr>
                <a:latin typeface="Maven Pro" panose="02000000000000000000" pitchFamily="2" charset="0"/>
              </a:defRPr>
            </a:lvl4pPr>
            <a:lvl5pPr>
              <a:defRPr>
                <a:latin typeface="Maven Pr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7285" y="-26919"/>
            <a:ext cx="11305116" cy="37147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aven Pr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ounded Rectangle 14"/>
          <p:cNvSpPr/>
          <p:nvPr userDrawn="1"/>
        </p:nvSpPr>
        <p:spPr>
          <a:xfrm>
            <a:off x="660401" y="6527935"/>
            <a:ext cx="11459303" cy="276999"/>
          </a:xfrm>
          <a:prstGeom prst="roundRect">
            <a:avLst/>
          </a:prstGeom>
          <a:solidFill>
            <a:srgbClr val="FF8533"/>
          </a:solidFill>
          <a:ln>
            <a:solidFill>
              <a:srgbClr val="FF8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Maven Pro" panose="02000000000000000000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60401" y="6527935"/>
            <a:ext cx="438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>
                <a:solidFill>
                  <a:schemeClr val="bg1"/>
                </a:solidFill>
                <a:latin typeface="Maven Pro" panose="02000000000000000000" pitchFamily="2" charset="0"/>
              </a:rPr>
              <a:t>Copyright  2016 RESTRICTED CIRCULATION 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82400" y="6501553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8A3755-9162-4B6C-8AB0-5848713A25DC}" type="slidenum">
              <a:rPr lang="en-US" sz="1400" smtClean="0">
                <a:solidFill>
                  <a:schemeClr val="bg1"/>
                </a:solidFill>
                <a:latin typeface="Maven Pro" panose="02000000000000000000" pitchFamily="2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Maven Pr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507480"/>
            <a:ext cx="356508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737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4"/>
          <p:cNvSpPr/>
          <p:nvPr userDrawn="1"/>
        </p:nvSpPr>
        <p:spPr>
          <a:xfrm>
            <a:off x="-25591" y="0"/>
            <a:ext cx="12212349" cy="640080"/>
          </a:xfrm>
          <a:custGeom>
            <a:avLst/>
            <a:gdLst>
              <a:gd name="connsiteX0" fmla="*/ 0 w 9159262"/>
              <a:gd name="connsiteY0" fmla="*/ 0 h 402336"/>
              <a:gd name="connsiteX1" fmla="*/ 1526544 w 9159262"/>
              <a:gd name="connsiteY1" fmla="*/ 0 h 402336"/>
              <a:gd name="connsiteX2" fmla="*/ 1526544 w 9159262"/>
              <a:gd name="connsiteY2" fmla="*/ 0 h 402336"/>
              <a:gd name="connsiteX3" fmla="*/ 3816359 w 9159262"/>
              <a:gd name="connsiteY3" fmla="*/ 0 h 402336"/>
              <a:gd name="connsiteX4" fmla="*/ 9159262 w 9159262"/>
              <a:gd name="connsiteY4" fmla="*/ 0 h 402336"/>
              <a:gd name="connsiteX5" fmla="*/ 9159262 w 9159262"/>
              <a:gd name="connsiteY5" fmla="*/ 234696 h 402336"/>
              <a:gd name="connsiteX6" fmla="*/ 9159262 w 9159262"/>
              <a:gd name="connsiteY6" fmla="*/ 234696 h 402336"/>
              <a:gd name="connsiteX7" fmla="*/ 9159262 w 9159262"/>
              <a:gd name="connsiteY7" fmla="*/ 335280 h 402336"/>
              <a:gd name="connsiteX8" fmla="*/ 9159262 w 9159262"/>
              <a:gd name="connsiteY8" fmla="*/ 402336 h 402336"/>
              <a:gd name="connsiteX9" fmla="*/ 3816359 w 9159262"/>
              <a:gd name="connsiteY9" fmla="*/ 402336 h 402336"/>
              <a:gd name="connsiteX10" fmla="*/ 1478763 w 9159262"/>
              <a:gd name="connsiteY10" fmla="*/ 704422 h 402336"/>
              <a:gd name="connsiteX11" fmla="*/ 1526544 w 9159262"/>
              <a:gd name="connsiteY11" fmla="*/ 402336 h 402336"/>
              <a:gd name="connsiteX12" fmla="*/ 0 w 9159262"/>
              <a:gd name="connsiteY12" fmla="*/ 402336 h 402336"/>
              <a:gd name="connsiteX13" fmla="*/ 0 w 9159262"/>
              <a:gd name="connsiteY13" fmla="*/ 335280 h 402336"/>
              <a:gd name="connsiteX14" fmla="*/ 0 w 9159262"/>
              <a:gd name="connsiteY14" fmla="*/ 234696 h 402336"/>
              <a:gd name="connsiteX15" fmla="*/ 0 w 9159262"/>
              <a:gd name="connsiteY15" fmla="*/ 234696 h 402336"/>
              <a:gd name="connsiteX16" fmla="*/ 0 w 9159262"/>
              <a:gd name="connsiteY16" fmla="*/ 0 h 402336"/>
              <a:gd name="connsiteX0" fmla="*/ 0 w 9159262"/>
              <a:gd name="connsiteY0" fmla="*/ 0 h 704422"/>
              <a:gd name="connsiteX1" fmla="*/ 1526544 w 9159262"/>
              <a:gd name="connsiteY1" fmla="*/ 0 h 704422"/>
              <a:gd name="connsiteX2" fmla="*/ 1526544 w 9159262"/>
              <a:gd name="connsiteY2" fmla="*/ 0 h 704422"/>
              <a:gd name="connsiteX3" fmla="*/ 3816359 w 9159262"/>
              <a:gd name="connsiteY3" fmla="*/ 0 h 704422"/>
              <a:gd name="connsiteX4" fmla="*/ 9159262 w 9159262"/>
              <a:gd name="connsiteY4" fmla="*/ 0 h 704422"/>
              <a:gd name="connsiteX5" fmla="*/ 9159262 w 9159262"/>
              <a:gd name="connsiteY5" fmla="*/ 234696 h 704422"/>
              <a:gd name="connsiteX6" fmla="*/ 9159262 w 9159262"/>
              <a:gd name="connsiteY6" fmla="*/ 234696 h 704422"/>
              <a:gd name="connsiteX7" fmla="*/ 9159262 w 9159262"/>
              <a:gd name="connsiteY7" fmla="*/ 335280 h 704422"/>
              <a:gd name="connsiteX8" fmla="*/ 9159262 w 9159262"/>
              <a:gd name="connsiteY8" fmla="*/ 402336 h 704422"/>
              <a:gd name="connsiteX9" fmla="*/ 1921298 w 9159262"/>
              <a:gd name="connsiteY9" fmla="*/ 389084 h 704422"/>
              <a:gd name="connsiteX10" fmla="*/ 1478763 w 9159262"/>
              <a:gd name="connsiteY10" fmla="*/ 704422 h 704422"/>
              <a:gd name="connsiteX11" fmla="*/ 1526544 w 9159262"/>
              <a:gd name="connsiteY11" fmla="*/ 402336 h 704422"/>
              <a:gd name="connsiteX12" fmla="*/ 0 w 9159262"/>
              <a:gd name="connsiteY12" fmla="*/ 402336 h 704422"/>
              <a:gd name="connsiteX13" fmla="*/ 0 w 9159262"/>
              <a:gd name="connsiteY13" fmla="*/ 335280 h 704422"/>
              <a:gd name="connsiteX14" fmla="*/ 0 w 9159262"/>
              <a:gd name="connsiteY14" fmla="*/ 234696 h 704422"/>
              <a:gd name="connsiteX15" fmla="*/ 0 w 9159262"/>
              <a:gd name="connsiteY15" fmla="*/ 234696 h 704422"/>
              <a:gd name="connsiteX16" fmla="*/ 0 w 9159262"/>
              <a:gd name="connsiteY16" fmla="*/ 0 h 704422"/>
              <a:gd name="connsiteX0" fmla="*/ 0 w 9159262"/>
              <a:gd name="connsiteY0" fmla="*/ 0 h 704422"/>
              <a:gd name="connsiteX1" fmla="*/ 1526544 w 9159262"/>
              <a:gd name="connsiteY1" fmla="*/ 0 h 704422"/>
              <a:gd name="connsiteX2" fmla="*/ 1526544 w 9159262"/>
              <a:gd name="connsiteY2" fmla="*/ 0 h 704422"/>
              <a:gd name="connsiteX3" fmla="*/ 3816359 w 9159262"/>
              <a:gd name="connsiteY3" fmla="*/ 0 h 704422"/>
              <a:gd name="connsiteX4" fmla="*/ 9159262 w 9159262"/>
              <a:gd name="connsiteY4" fmla="*/ 0 h 704422"/>
              <a:gd name="connsiteX5" fmla="*/ 9159262 w 9159262"/>
              <a:gd name="connsiteY5" fmla="*/ 234696 h 704422"/>
              <a:gd name="connsiteX6" fmla="*/ 9159262 w 9159262"/>
              <a:gd name="connsiteY6" fmla="*/ 234696 h 704422"/>
              <a:gd name="connsiteX7" fmla="*/ 9159262 w 9159262"/>
              <a:gd name="connsiteY7" fmla="*/ 335280 h 704422"/>
              <a:gd name="connsiteX8" fmla="*/ 9159262 w 9159262"/>
              <a:gd name="connsiteY8" fmla="*/ 402336 h 704422"/>
              <a:gd name="connsiteX9" fmla="*/ 1921298 w 9159262"/>
              <a:gd name="connsiteY9" fmla="*/ 389084 h 704422"/>
              <a:gd name="connsiteX10" fmla="*/ 1478763 w 9159262"/>
              <a:gd name="connsiteY10" fmla="*/ 704422 h 704422"/>
              <a:gd name="connsiteX11" fmla="*/ 1115727 w 9159262"/>
              <a:gd name="connsiteY11" fmla="*/ 402336 h 704422"/>
              <a:gd name="connsiteX12" fmla="*/ 0 w 9159262"/>
              <a:gd name="connsiteY12" fmla="*/ 402336 h 704422"/>
              <a:gd name="connsiteX13" fmla="*/ 0 w 9159262"/>
              <a:gd name="connsiteY13" fmla="*/ 335280 h 704422"/>
              <a:gd name="connsiteX14" fmla="*/ 0 w 9159262"/>
              <a:gd name="connsiteY14" fmla="*/ 234696 h 704422"/>
              <a:gd name="connsiteX15" fmla="*/ 0 w 9159262"/>
              <a:gd name="connsiteY15" fmla="*/ 234696 h 704422"/>
              <a:gd name="connsiteX16" fmla="*/ 0 w 9159262"/>
              <a:gd name="connsiteY16" fmla="*/ 0 h 704422"/>
              <a:gd name="connsiteX0" fmla="*/ 0 w 9159262"/>
              <a:gd name="connsiteY0" fmla="*/ 0 h 704422"/>
              <a:gd name="connsiteX1" fmla="*/ 1526544 w 9159262"/>
              <a:gd name="connsiteY1" fmla="*/ 0 h 704422"/>
              <a:gd name="connsiteX2" fmla="*/ 1526544 w 9159262"/>
              <a:gd name="connsiteY2" fmla="*/ 0 h 704422"/>
              <a:gd name="connsiteX3" fmla="*/ 3816359 w 9159262"/>
              <a:gd name="connsiteY3" fmla="*/ 0 h 704422"/>
              <a:gd name="connsiteX4" fmla="*/ 9159262 w 9159262"/>
              <a:gd name="connsiteY4" fmla="*/ 0 h 704422"/>
              <a:gd name="connsiteX5" fmla="*/ 9159262 w 9159262"/>
              <a:gd name="connsiteY5" fmla="*/ 234696 h 704422"/>
              <a:gd name="connsiteX6" fmla="*/ 9159262 w 9159262"/>
              <a:gd name="connsiteY6" fmla="*/ 234696 h 704422"/>
              <a:gd name="connsiteX7" fmla="*/ 9159262 w 9159262"/>
              <a:gd name="connsiteY7" fmla="*/ 335280 h 704422"/>
              <a:gd name="connsiteX8" fmla="*/ 9159262 w 9159262"/>
              <a:gd name="connsiteY8" fmla="*/ 402336 h 704422"/>
              <a:gd name="connsiteX9" fmla="*/ 1457472 w 9159262"/>
              <a:gd name="connsiteY9" fmla="*/ 389084 h 704422"/>
              <a:gd name="connsiteX10" fmla="*/ 1478763 w 9159262"/>
              <a:gd name="connsiteY10" fmla="*/ 704422 h 704422"/>
              <a:gd name="connsiteX11" fmla="*/ 1115727 w 9159262"/>
              <a:gd name="connsiteY11" fmla="*/ 402336 h 704422"/>
              <a:gd name="connsiteX12" fmla="*/ 0 w 9159262"/>
              <a:gd name="connsiteY12" fmla="*/ 402336 h 704422"/>
              <a:gd name="connsiteX13" fmla="*/ 0 w 9159262"/>
              <a:gd name="connsiteY13" fmla="*/ 335280 h 704422"/>
              <a:gd name="connsiteX14" fmla="*/ 0 w 9159262"/>
              <a:gd name="connsiteY14" fmla="*/ 234696 h 704422"/>
              <a:gd name="connsiteX15" fmla="*/ 0 w 9159262"/>
              <a:gd name="connsiteY15" fmla="*/ 234696 h 704422"/>
              <a:gd name="connsiteX16" fmla="*/ 0 w 9159262"/>
              <a:gd name="connsiteY16" fmla="*/ 0 h 704422"/>
              <a:gd name="connsiteX0" fmla="*/ 0 w 9159262"/>
              <a:gd name="connsiteY0" fmla="*/ 0 h 730926"/>
              <a:gd name="connsiteX1" fmla="*/ 1526544 w 9159262"/>
              <a:gd name="connsiteY1" fmla="*/ 0 h 730926"/>
              <a:gd name="connsiteX2" fmla="*/ 1526544 w 9159262"/>
              <a:gd name="connsiteY2" fmla="*/ 0 h 730926"/>
              <a:gd name="connsiteX3" fmla="*/ 3816359 w 9159262"/>
              <a:gd name="connsiteY3" fmla="*/ 0 h 730926"/>
              <a:gd name="connsiteX4" fmla="*/ 9159262 w 9159262"/>
              <a:gd name="connsiteY4" fmla="*/ 0 h 730926"/>
              <a:gd name="connsiteX5" fmla="*/ 9159262 w 9159262"/>
              <a:gd name="connsiteY5" fmla="*/ 234696 h 730926"/>
              <a:gd name="connsiteX6" fmla="*/ 9159262 w 9159262"/>
              <a:gd name="connsiteY6" fmla="*/ 234696 h 730926"/>
              <a:gd name="connsiteX7" fmla="*/ 9159262 w 9159262"/>
              <a:gd name="connsiteY7" fmla="*/ 335280 h 730926"/>
              <a:gd name="connsiteX8" fmla="*/ 9159262 w 9159262"/>
              <a:gd name="connsiteY8" fmla="*/ 402336 h 730926"/>
              <a:gd name="connsiteX9" fmla="*/ 1457472 w 9159262"/>
              <a:gd name="connsiteY9" fmla="*/ 389084 h 730926"/>
              <a:gd name="connsiteX10" fmla="*/ 1147459 w 9159262"/>
              <a:gd name="connsiteY10" fmla="*/ 730926 h 730926"/>
              <a:gd name="connsiteX11" fmla="*/ 1115727 w 9159262"/>
              <a:gd name="connsiteY11" fmla="*/ 402336 h 730926"/>
              <a:gd name="connsiteX12" fmla="*/ 0 w 9159262"/>
              <a:gd name="connsiteY12" fmla="*/ 402336 h 730926"/>
              <a:gd name="connsiteX13" fmla="*/ 0 w 9159262"/>
              <a:gd name="connsiteY13" fmla="*/ 335280 h 730926"/>
              <a:gd name="connsiteX14" fmla="*/ 0 w 9159262"/>
              <a:gd name="connsiteY14" fmla="*/ 234696 h 730926"/>
              <a:gd name="connsiteX15" fmla="*/ 0 w 9159262"/>
              <a:gd name="connsiteY15" fmla="*/ 234696 h 730926"/>
              <a:gd name="connsiteX16" fmla="*/ 0 w 9159262"/>
              <a:gd name="connsiteY16" fmla="*/ 0 h 730926"/>
              <a:gd name="connsiteX0" fmla="*/ 0 w 9159262"/>
              <a:gd name="connsiteY0" fmla="*/ 0 h 730926"/>
              <a:gd name="connsiteX1" fmla="*/ 1526544 w 9159262"/>
              <a:gd name="connsiteY1" fmla="*/ 0 h 730926"/>
              <a:gd name="connsiteX2" fmla="*/ 1526544 w 9159262"/>
              <a:gd name="connsiteY2" fmla="*/ 0 h 730926"/>
              <a:gd name="connsiteX3" fmla="*/ 3816359 w 9159262"/>
              <a:gd name="connsiteY3" fmla="*/ 0 h 730926"/>
              <a:gd name="connsiteX4" fmla="*/ 9159262 w 9159262"/>
              <a:gd name="connsiteY4" fmla="*/ 0 h 730926"/>
              <a:gd name="connsiteX5" fmla="*/ 9159262 w 9159262"/>
              <a:gd name="connsiteY5" fmla="*/ 234696 h 730926"/>
              <a:gd name="connsiteX6" fmla="*/ 9159262 w 9159262"/>
              <a:gd name="connsiteY6" fmla="*/ 234696 h 730926"/>
              <a:gd name="connsiteX7" fmla="*/ 9159262 w 9159262"/>
              <a:gd name="connsiteY7" fmla="*/ 335280 h 730926"/>
              <a:gd name="connsiteX8" fmla="*/ 9159262 w 9159262"/>
              <a:gd name="connsiteY8" fmla="*/ 402336 h 730926"/>
              <a:gd name="connsiteX9" fmla="*/ 1457472 w 9159262"/>
              <a:gd name="connsiteY9" fmla="*/ 389084 h 730926"/>
              <a:gd name="connsiteX10" fmla="*/ 1147459 w 9159262"/>
              <a:gd name="connsiteY10" fmla="*/ 730926 h 730926"/>
              <a:gd name="connsiteX11" fmla="*/ 903693 w 9159262"/>
              <a:gd name="connsiteY11" fmla="*/ 402336 h 730926"/>
              <a:gd name="connsiteX12" fmla="*/ 0 w 9159262"/>
              <a:gd name="connsiteY12" fmla="*/ 402336 h 730926"/>
              <a:gd name="connsiteX13" fmla="*/ 0 w 9159262"/>
              <a:gd name="connsiteY13" fmla="*/ 335280 h 730926"/>
              <a:gd name="connsiteX14" fmla="*/ 0 w 9159262"/>
              <a:gd name="connsiteY14" fmla="*/ 234696 h 730926"/>
              <a:gd name="connsiteX15" fmla="*/ 0 w 9159262"/>
              <a:gd name="connsiteY15" fmla="*/ 234696 h 730926"/>
              <a:gd name="connsiteX16" fmla="*/ 0 w 9159262"/>
              <a:gd name="connsiteY16" fmla="*/ 0 h 730926"/>
              <a:gd name="connsiteX0" fmla="*/ 0 w 9159262"/>
              <a:gd name="connsiteY0" fmla="*/ 0 h 730926"/>
              <a:gd name="connsiteX1" fmla="*/ 1526544 w 9159262"/>
              <a:gd name="connsiteY1" fmla="*/ 0 h 730926"/>
              <a:gd name="connsiteX2" fmla="*/ 1526544 w 9159262"/>
              <a:gd name="connsiteY2" fmla="*/ 0 h 730926"/>
              <a:gd name="connsiteX3" fmla="*/ 3816359 w 9159262"/>
              <a:gd name="connsiteY3" fmla="*/ 0 h 730926"/>
              <a:gd name="connsiteX4" fmla="*/ 9159262 w 9159262"/>
              <a:gd name="connsiteY4" fmla="*/ 0 h 730926"/>
              <a:gd name="connsiteX5" fmla="*/ 9159262 w 9159262"/>
              <a:gd name="connsiteY5" fmla="*/ 234696 h 730926"/>
              <a:gd name="connsiteX6" fmla="*/ 9159262 w 9159262"/>
              <a:gd name="connsiteY6" fmla="*/ 234696 h 730926"/>
              <a:gd name="connsiteX7" fmla="*/ 9159262 w 9159262"/>
              <a:gd name="connsiteY7" fmla="*/ 335280 h 730926"/>
              <a:gd name="connsiteX8" fmla="*/ 9159262 w 9159262"/>
              <a:gd name="connsiteY8" fmla="*/ 402336 h 730926"/>
              <a:gd name="connsiteX9" fmla="*/ 1311698 w 9159262"/>
              <a:gd name="connsiteY9" fmla="*/ 415588 h 730926"/>
              <a:gd name="connsiteX10" fmla="*/ 1147459 w 9159262"/>
              <a:gd name="connsiteY10" fmla="*/ 730926 h 730926"/>
              <a:gd name="connsiteX11" fmla="*/ 903693 w 9159262"/>
              <a:gd name="connsiteY11" fmla="*/ 402336 h 730926"/>
              <a:gd name="connsiteX12" fmla="*/ 0 w 9159262"/>
              <a:gd name="connsiteY12" fmla="*/ 402336 h 730926"/>
              <a:gd name="connsiteX13" fmla="*/ 0 w 9159262"/>
              <a:gd name="connsiteY13" fmla="*/ 335280 h 730926"/>
              <a:gd name="connsiteX14" fmla="*/ 0 w 9159262"/>
              <a:gd name="connsiteY14" fmla="*/ 234696 h 730926"/>
              <a:gd name="connsiteX15" fmla="*/ 0 w 9159262"/>
              <a:gd name="connsiteY15" fmla="*/ 234696 h 730926"/>
              <a:gd name="connsiteX16" fmla="*/ 0 w 9159262"/>
              <a:gd name="connsiteY16" fmla="*/ 0 h 730926"/>
              <a:gd name="connsiteX0" fmla="*/ 0 w 9159262"/>
              <a:gd name="connsiteY0" fmla="*/ 0 h 744178"/>
              <a:gd name="connsiteX1" fmla="*/ 1526544 w 9159262"/>
              <a:gd name="connsiteY1" fmla="*/ 0 h 744178"/>
              <a:gd name="connsiteX2" fmla="*/ 1526544 w 9159262"/>
              <a:gd name="connsiteY2" fmla="*/ 0 h 744178"/>
              <a:gd name="connsiteX3" fmla="*/ 3816359 w 9159262"/>
              <a:gd name="connsiteY3" fmla="*/ 0 h 744178"/>
              <a:gd name="connsiteX4" fmla="*/ 9159262 w 9159262"/>
              <a:gd name="connsiteY4" fmla="*/ 0 h 744178"/>
              <a:gd name="connsiteX5" fmla="*/ 9159262 w 9159262"/>
              <a:gd name="connsiteY5" fmla="*/ 234696 h 744178"/>
              <a:gd name="connsiteX6" fmla="*/ 9159262 w 9159262"/>
              <a:gd name="connsiteY6" fmla="*/ 234696 h 744178"/>
              <a:gd name="connsiteX7" fmla="*/ 9159262 w 9159262"/>
              <a:gd name="connsiteY7" fmla="*/ 335280 h 744178"/>
              <a:gd name="connsiteX8" fmla="*/ 9159262 w 9159262"/>
              <a:gd name="connsiteY8" fmla="*/ 402336 h 744178"/>
              <a:gd name="connsiteX9" fmla="*/ 1311698 w 9159262"/>
              <a:gd name="connsiteY9" fmla="*/ 415588 h 744178"/>
              <a:gd name="connsiteX10" fmla="*/ 935424 w 9159262"/>
              <a:gd name="connsiteY10" fmla="*/ 744178 h 744178"/>
              <a:gd name="connsiteX11" fmla="*/ 903693 w 9159262"/>
              <a:gd name="connsiteY11" fmla="*/ 402336 h 744178"/>
              <a:gd name="connsiteX12" fmla="*/ 0 w 9159262"/>
              <a:gd name="connsiteY12" fmla="*/ 402336 h 744178"/>
              <a:gd name="connsiteX13" fmla="*/ 0 w 9159262"/>
              <a:gd name="connsiteY13" fmla="*/ 335280 h 744178"/>
              <a:gd name="connsiteX14" fmla="*/ 0 w 9159262"/>
              <a:gd name="connsiteY14" fmla="*/ 234696 h 744178"/>
              <a:gd name="connsiteX15" fmla="*/ 0 w 9159262"/>
              <a:gd name="connsiteY15" fmla="*/ 234696 h 744178"/>
              <a:gd name="connsiteX16" fmla="*/ 0 w 9159262"/>
              <a:gd name="connsiteY16" fmla="*/ 0 h 744178"/>
              <a:gd name="connsiteX0" fmla="*/ 0 w 9159262"/>
              <a:gd name="connsiteY0" fmla="*/ 0 h 744178"/>
              <a:gd name="connsiteX1" fmla="*/ 1526544 w 9159262"/>
              <a:gd name="connsiteY1" fmla="*/ 0 h 744178"/>
              <a:gd name="connsiteX2" fmla="*/ 1526544 w 9159262"/>
              <a:gd name="connsiteY2" fmla="*/ 0 h 744178"/>
              <a:gd name="connsiteX3" fmla="*/ 3816359 w 9159262"/>
              <a:gd name="connsiteY3" fmla="*/ 0 h 744178"/>
              <a:gd name="connsiteX4" fmla="*/ 9159262 w 9159262"/>
              <a:gd name="connsiteY4" fmla="*/ 0 h 744178"/>
              <a:gd name="connsiteX5" fmla="*/ 9159262 w 9159262"/>
              <a:gd name="connsiteY5" fmla="*/ 234696 h 744178"/>
              <a:gd name="connsiteX6" fmla="*/ 9159262 w 9159262"/>
              <a:gd name="connsiteY6" fmla="*/ 234696 h 744178"/>
              <a:gd name="connsiteX7" fmla="*/ 9159262 w 9159262"/>
              <a:gd name="connsiteY7" fmla="*/ 335280 h 744178"/>
              <a:gd name="connsiteX8" fmla="*/ 9159262 w 9159262"/>
              <a:gd name="connsiteY8" fmla="*/ 402336 h 744178"/>
              <a:gd name="connsiteX9" fmla="*/ 1192429 w 9159262"/>
              <a:gd name="connsiteY9" fmla="*/ 415588 h 744178"/>
              <a:gd name="connsiteX10" fmla="*/ 935424 w 9159262"/>
              <a:gd name="connsiteY10" fmla="*/ 744178 h 744178"/>
              <a:gd name="connsiteX11" fmla="*/ 903693 w 9159262"/>
              <a:gd name="connsiteY11" fmla="*/ 402336 h 744178"/>
              <a:gd name="connsiteX12" fmla="*/ 0 w 9159262"/>
              <a:gd name="connsiteY12" fmla="*/ 402336 h 744178"/>
              <a:gd name="connsiteX13" fmla="*/ 0 w 9159262"/>
              <a:gd name="connsiteY13" fmla="*/ 335280 h 744178"/>
              <a:gd name="connsiteX14" fmla="*/ 0 w 9159262"/>
              <a:gd name="connsiteY14" fmla="*/ 234696 h 744178"/>
              <a:gd name="connsiteX15" fmla="*/ 0 w 9159262"/>
              <a:gd name="connsiteY15" fmla="*/ 234696 h 744178"/>
              <a:gd name="connsiteX16" fmla="*/ 0 w 9159262"/>
              <a:gd name="connsiteY16" fmla="*/ 0 h 744178"/>
              <a:gd name="connsiteX0" fmla="*/ 0 w 9159262"/>
              <a:gd name="connsiteY0" fmla="*/ 0 h 730925"/>
              <a:gd name="connsiteX1" fmla="*/ 1526544 w 9159262"/>
              <a:gd name="connsiteY1" fmla="*/ 0 h 730925"/>
              <a:gd name="connsiteX2" fmla="*/ 1526544 w 9159262"/>
              <a:gd name="connsiteY2" fmla="*/ 0 h 730925"/>
              <a:gd name="connsiteX3" fmla="*/ 3816359 w 9159262"/>
              <a:gd name="connsiteY3" fmla="*/ 0 h 730925"/>
              <a:gd name="connsiteX4" fmla="*/ 9159262 w 9159262"/>
              <a:gd name="connsiteY4" fmla="*/ 0 h 730925"/>
              <a:gd name="connsiteX5" fmla="*/ 9159262 w 9159262"/>
              <a:gd name="connsiteY5" fmla="*/ 234696 h 730925"/>
              <a:gd name="connsiteX6" fmla="*/ 9159262 w 9159262"/>
              <a:gd name="connsiteY6" fmla="*/ 234696 h 730925"/>
              <a:gd name="connsiteX7" fmla="*/ 9159262 w 9159262"/>
              <a:gd name="connsiteY7" fmla="*/ 335280 h 730925"/>
              <a:gd name="connsiteX8" fmla="*/ 9159262 w 9159262"/>
              <a:gd name="connsiteY8" fmla="*/ 402336 h 730925"/>
              <a:gd name="connsiteX9" fmla="*/ 1192429 w 9159262"/>
              <a:gd name="connsiteY9" fmla="*/ 415588 h 730925"/>
              <a:gd name="connsiteX10" fmla="*/ 895668 w 9159262"/>
              <a:gd name="connsiteY10" fmla="*/ 730925 h 730925"/>
              <a:gd name="connsiteX11" fmla="*/ 903693 w 9159262"/>
              <a:gd name="connsiteY11" fmla="*/ 402336 h 730925"/>
              <a:gd name="connsiteX12" fmla="*/ 0 w 9159262"/>
              <a:gd name="connsiteY12" fmla="*/ 402336 h 730925"/>
              <a:gd name="connsiteX13" fmla="*/ 0 w 9159262"/>
              <a:gd name="connsiteY13" fmla="*/ 335280 h 730925"/>
              <a:gd name="connsiteX14" fmla="*/ 0 w 9159262"/>
              <a:gd name="connsiteY14" fmla="*/ 234696 h 730925"/>
              <a:gd name="connsiteX15" fmla="*/ 0 w 9159262"/>
              <a:gd name="connsiteY15" fmla="*/ 234696 h 730925"/>
              <a:gd name="connsiteX16" fmla="*/ 0 w 9159262"/>
              <a:gd name="connsiteY16" fmla="*/ 0 h 73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59262" h="730925">
                <a:moveTo>
                  <a:pt x="0" y="0"/>
                </a:moveTo>
                <a:lnTo>
                  <a:pt x="1526544" y="0"/>
                </a:lnTo>
                <a:lnTo>
                  <a:pt x="1526544" y="0"/>
                </a:lnTo>
                <a:lnTo>
                  <a:pt x="3816359" y="0"/>
                </a:lnTo>
                <a:lnTo>
                  <a:pt x="9159262" y="0"/>
                </a:lnTo>
                <a:lnTo>
                  <a:pt x="9159262" y="234696"/>
                </a:lnTo>
                <a:lnTo>
                  <a:pt x="9159262" y="234696"/>
                </a:lnTo>
                <a:lnTo>
                  <a:pt x="9159262" y="335280"/>
                </a:lnTo>
                <a:lnTo>
                  <a:pt x="9159262" y="402336"/>
                </a:lnTo>
                <a:lnTo>
                  <a:pt x="1192429" y="415588"/>
                </a:lnTo>
                <a:lnTo>
                  <a:pt x="895668" y="730925"/>
                </a:lnTo>
                <a:lnTo>
                  <a:pt x="903693" y="402336"/>
                </a:lnTo>
                <a:lnTo>
                  <a:pt x="0" y="402336"/>
                </a:lnTo>
                <a:lnTo>
                  <a:pt x="0" y="335280"/>
                </a:lnTo>
                <a:lnTo>
                  <a:pt x="0" y="234696"/>
                </a:lnTo>
                <a:lnTo>
                  <a:pt x="0" y="234696"/>
                </a:lnTo>
                <a:lnTo>
                  <a:pt x="0" y="0"/>
                </a:lnTo>
                <a:close/>
              </a:path>
            </a:pathLst>
          </a:custGeom>
          <a:solidFill>
            <a:srgbClr val="FF8533"/>
          </a:solidFill>
          <a:ln>
            <a:solidFill>
              <a:srgbClr val="FF8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7285" y="-26919"/>
            <a:ext cx="11305116" cy="37147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582400" y="650155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8A3755-9162-4B6C-8AB0-5848713A25DC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938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582400" y="650155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8A3755-9162-4B6C-8AB0-5848713A25DC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93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0401" y="6527935"/>
            <a:ext cx="11459303" cy="276999"/>
          </a:xfrm>
          <a:prstGeom prst="roundRect">
            <a:avLst/>
          </a:prstGeom>
          <a:solidFill>
            <a:srgbClr val="FF8533"/>
          </a:solidFill>
          <a:ln>
            <a:solidFill>
              <a:srgbClr val="FF8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660401" y="6527935"/>
            <a:ext cx="438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>
                <a:solidFill>
                  <a:schemeClr val="bg1"/>
                </a:solidFill>
              </a:rPr>
              <a:t>Copyright  2017 RESTRICTED CIRCULATION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6429944"/>
            <a:ext cx="457200" cy="351799"/>
          </a:xfrm>
          <a:prstGeom prst="rect">
            <a:avLst/>
          </a:prstGeom>
        </p:spPr>
      </p:pic>
      <p:sp>
        <p:nvSpPr>
          <p:cNvPr id="6" name="Rounded Rectangle 3"/>
          <p:cNvSpPr/>
          <p:nvPr userDrawn="1"/>
        </p:nvSpPr>
        <p:spPr>
          <a:xfrm>
            <a:off x="660401" y="6527935"/>
            <a:ext cx="11459303" cy="276999"/>
          </a:xfrm>
          <a:prstGeom prst="roundRect">
            <a:avLst/>
          </a:prstGeom>
          <a:solidFill>
            <a:srgbClr val="FF8533"/>
          </a:solidFill>
          <a:ln>
            <a:solidFill>
              <a:srgbClr val="FF8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/>
          <p:cNvSpPr txBox="1"/>
          <p:nvPr userDrawn="1"/>
        </p:nvSpPr>
        <p:spPr>
          <a:xfrm>
            <a:off x="660401" y="6527935"/>
            <a:ext cx="438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>
                <a:solidFill>
                  <a:schemeClr val="bg1"/>
                </a:solidFill>
              </a:rPr>
              <a:t>Copyright  2017 RESTRICTED CIRCULATION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507480"/>
            <a:ext cx="356508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0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58" r:id="rId3"/>
    <p:sldLayoutId id="2147483659" r:id="rId4"/>
    <p:sldLayoutId id="2147483652" r:id="rId5"/>
    <p:sldLayoutId id="2147483650" r:id="rId6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aven Pro" panose="02000000000000000000" pitchFamily="2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660401" y="6527935"/>
            <a:ext cx="11459303" cy="276999"/>
          </a:xfrm>
          <a:prstGeom prst="roundRect">
            <a:avLst/>
          </a:prstGeom>
          <a:solidFill>
            <a:srgbClr val="FF8533"/>
          </a:solidFill>
          <a:ln>
            <a:solidFill>
              <a:srgbClr val="FF8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60401" y="6527935"/>
            <a:ext cx="438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>
                <a:solidFill>
                  <a:schemeClr val="bg1"/>
                </a:solidFill>
              </a:rPr>
              <a:t>Copyright  2016 RESTRICTED CIRCULATION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507480"/>
            <a:ext cx="356508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6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aven Pro" panose="020000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aven Pro" panose="020000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aven Pr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aven Pr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aven Pr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aven Pr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microsoft.com/office/2007/relationships/hdphoto" Target="../media/hdphoto3.wdp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microsoft.com/office/2007/relationships/hdphoto" Target="../media/hdphoto2.wdp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12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38.png"/><Relationship Id="rId5" Type="http://schemas.openxmlformats.org/officeDocument/2006/relationships/image" Target="../media/image7.pn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52.tiff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6711" y="2205082"/>
            <a:ext cx="9134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The Customer Experience &amp;  Intelligence Company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96930"/>
            <a:ext cx="3324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29377"/>
      </p:ext>
    </p:extLst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"/>
            <a:ext cx="12192000" cy="6853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1219200"/>
            <a:ext cx="1026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PULSE helped us improve our Net Promoter Score by 40 points thus leading to improved overall Customer Experience.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0"/>
            <a:ext cx="108876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Bell MT" panose="02020503060305020303" pitchFamily="18" charset="0"/>
              </a:rPr>
              <a:t>“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264250" y="3585520"/>
            <a:ext cx="2667000" cy="7620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https://upload.wikimedia.org/wikipedia/commons/6/67/Aegon_Lif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32" y="3657600"/>
            <a:ext cx="2423161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39000" y="2721114"/>
            <a:ext cx="2654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Manish Madan,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Head Customer Service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" y="6273539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421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" y="0"/>
            <a:ext cx="121842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832" y="228600"/>
            <a:ext cx="11572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cs typeface="Segoe UI" pitchFamily="34" charset="0"/>
              </a:rPr>
              <a:t>Built for Business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6352" y="5986046"/>
            <a:ext cx="1662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5FA"/>
              </a:buClr>
            </a:pPr>
            <a:r>
              <a:rPr lang="en-US" sz="1600" dirty="0"/>
              <a:t>Cloud Hosted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4216066"/>
            <a:ext cx="221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5FA"/>
              </a:buClr>
            </a:pPr>
            <a:r>
              <a:rPr lang="en-US" sz="1600" dirty="0"/>
              <a:t>Business User Ready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91426" y="5986046"/>
            <a:ext cx="106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5FA"/>
              </a:buClr>
            </a:pPr>
            <a:r>
              <a:rPr lang="en-US" sz="1600" dirty="0"/>
              <a:t>Scalable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10726" y="5980253"/>
            <a:ext cx="1452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5FA"/>
              </a:buClr>
            </a:pPr>
            <a:r>
              <a:rPr lang="en-US" sz="1600" dirty="0" err="1"/>
              <a:t>Integrate</a:t>
            </a:r>
            <a:r>
              <a:rPr lang="en-US" sz="1600" i="1" dirty="0" err="1"/>
              <a:t>able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26016" y="4216066"/>
            <a:ext cx="1991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5FA"/>
              </a:buClr>
            </a:pPr>
            <a:r>
              <a:rPr lang="en-US" sz="1600" dirty="0"/>
              <a:t>Industry Specific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2444135"/>
            <a:ext cx="221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5FA"/>
              </a:buClr>
            </a:pPr>
            <a:r>
              <a:rPr lang="en-US" sz="1600" dirty="0"/>
              <a:t>Enterprise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1118" y="2378023"/>
            <a:ext cx="1281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5FA"/>
              </a:buClr>
            </a:pPr>
            <a:r>
              <a:rPr lang="en-US" sz="1600" dirty="0"/>
              <a:t>Social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1239" y="2489802"/>
            <a:ext cx="1511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5FA"/>
              </a:buClr>
            </a:pPr>
            <a:r>
              <a:rPr lang="en-US" sz="1600" dirty="0"/>
              <a:t>External Data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986038"/>
            <a:ext cx="1005840" cy="1005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61" y="1447800"/>
            <a:ext cx="822960" cy="822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17" y="1447800"/>
            <a:ext cx="822960" cy="822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17" y="5077478"/>
            <a:ext cx="822960" cy="8229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44" y="3279707"/>
            <a:ext cx="822960" cy="8229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44" y="1447800"/>
            <a:ext cx="822960" cy="822960"/>
          </a:xfrm>
          <a:prstGeom prst="rect">
            <a:avLst/>
          </a:prstGeom>
        </p:spPr>
      </p:pic>
      <p:pic>
        <p:nvPicPr>
          <p:cNvPr id="36" name="Picture 16" descr="http://www.aureusanalytics.com/images/feature-icon4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61" y="3279707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21" y="5029200"/>
            <a:ext cx="1005840" cy="10058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17" y="3279707"/>
            <a:ext cx="822960" cy="82296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672682" y="4194482"/>
            <a:ext cx="192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5FA"/>
              </a:buClr>
            </a:pPr>
            <a:r>
              <a:rPr lang="en-US" sz="1600" dirty="0"/>
              <a:t>Easy Subscription Plans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72344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5181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"/>
            <a:ext cx="12192000" cy="6853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533400"/>
            <a:ext cx="115722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Segoe UI" pitchFamily="34" charset="0"/>
              </a:rPr>
              <a:t>Make Customer Experience your Differentiator.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8676" y="3733800"/>
            <a:ext cx="412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www.aureusanalytics.com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46143" y="5004891"/>
            <a:ext cx="295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@</a:t>
            </a:r>
            <a:r>
              <a:rPr lang="en-US" b="1" dirty="0" err="1">
                <a:solidFill>
                  <a:schemeClr val="bg1"/>
                </a:solidFill>
              </a:rPr>
              <a:t>AureusAnalytics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8676" y="5428589"/>
            <a:ext cx="412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info@aureusanalytics.com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8676" y="4157497"/>
            <a:ext cx="412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blog.aureusanalytics.com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869672"/>
            <a:ext cx="12192000" cy="986151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53200" y="4581194"/>
            <a:ext cx="5347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https://www.linkedin.com/company/aureus-analytics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06" y="5869672"/>
            <a:ext cx="33240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38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030258" y="2339598"/>
            <a:ext cx="2648544" cy="639158"/>
            <a:chOff x="1085257" y="2063026"/>
            <a:chExt cx="2648544" cy="639158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085257" y="2063026"/>
              <a:ext cx="2648544" cy="639158"/>
            </a:xfrm>
            <a:prstGeom prst="rect">
              <a:avLst/>
            </a:prstGeom>
            <a:solidFill>
              <a:srgbClr val="0078D7">
                <a:alpha val="7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6639" tIns="46639" rIns="46639" bIns="46639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-71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091774" y="2161006"/>
              <a:ext cx="2635511" cy="4431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36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5400" b="0" kern="1200" cap="none" spc="-100" baseline="0" dirty="0" smtClean="0">
                  <a:ln w="3175">
                    <a:noFill/>
                  </a:ln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effectLst/>
                  <a:latin typeface="+mj-lt"/>
                  <a:ea typeface="+mn-ea"/>
                  <a:cs typeface="Arial" charset="0"/>
                </a:defRPr>
              </a:lvl1pPr>
            </a:lstStyle>
            <a:p>
              <a:pPr marL="0" marR="0" lvl="0" indent="0" algn="ctr" defTabSz="91436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100" normalizeH="0" baseline="0" noProof="0" dirty="0">
                  <a:ln w="3175">
                    <a:noFill/>
                  </a:ln>
                  <a:gradFill>
                    <a:gsLst>
                      <a:gs pos="583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cs typeface="Segoe UI" pitchFamily="34" charset="0"/>
                </a:rPr>
                <a:t>Data Deluge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30258" y="3198805"/>
            <a:ext cx="2648544" cy="639158"/>
            <a:chOff x="1507212" y="2853064"/>
            <a:chExt cx="2648544" cy="639158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507212" y="2853064"/>
              <a:ext cx="2648544" cy="639158"/>
            </a:xfrm>
            <a:prstGeom prst="rect">
              <a:avLst/>
            </a:prstGeom>
            <a:solidFill>
              <a:srgbClr val="0078D7">
                <a:alpha val="7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6639" tIns="46639" rIns="46639" bIns="46639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-71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1931440" y="2951044"/>
              <a:ext cx="1800088" cy="44319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36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5400" b="0" kern="1200" cap="none" spc="-100" baseline="0" dirty="0" smtClean="0">
                  <a:ln w="3175">
                    <a:noFill/>
                  </a:ln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effectLst/>
                  <a:latin typeface="+mj-lt"/>
                  <a:ea typeface="+mn-ea"/>
                  <a:cs typeface="Arial" charset="0"/>
                </a:defRPr>
              </a:lvl1pPr>
            </a:lstStyle>
            <a:p>
              <a:pPr algn="ctr">
                <a:defRPr/>
              </a:pPr>
              <a:r>
                <a:rPr lang="en-US" sz="3200" dirty="0">
                  <a:gradFill>
                    <a:gsLst>
                      <a:gs pos="583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cs typeface="Segoe UI" pitchFamily="34" charset="0"/>
                </a:rPr>
                <a:t>Mobility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4058012"/>
            <a:ext cx="2899061" cy="639158"/>
            <a:chOff x="2153360" y="3877047"/>
            <a:chExt cx="2899061" cy="639158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278618" y="3877047"/>
              <a:ext cx="2648544" cy="639158"/>
            </a:xfrm>
            <a:prstGeom prst="rect">
              <a:avLst/>
            </a:prstGeom>
            <a:solidFill>
              <a:srgbClr val="0078D7">
                <a:alpha val="7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6639" tIns="46639" rIns="46639" bIns="46639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-71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2153360" y="3975027"/>
              <a:ext cx="2899061" cy="44319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36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5400" b="0" kern="1200" cap="none" spc="-100" baseline="0" dirty="0" smtClean="0">
                  <a:ln w="3175">
                    <a:noFill/>
                  </a:ln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effectLst/>
                  <a:latin typeface="+mj-lt"/>
                  <a:ea typeface="+mn-ea"/>
                  <a:cs typeface="Arial" charset="0"/>
                </a:defRPr>
              </a:lvl1pPr>
            </a:lstStyle>
            <a:p>
              <a:pPr algn="ctr">
                <a:defRPr/>
              </a:pPr>
              <a:r>
                <a:rPr lang="en-US" sz="3200" dirty="0">
                  <a:gradFill>
                    <a:gsLst>
                      <a:gs pos="583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cs typeface="Segoe UI" pitchFamily="34" charset="0"/>
                </a:rPr>
                <a:t>Sharing Economy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30258" y="4917219"/>
            <a:ext cx="2648545" cy="639158"/>
            <a:chOff x="2278618" y="4759141"/>
            <a:chExt cx="2648545" cy="639158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278618" y="4759141"/>
              <a:ext cx="2648545" cy="639158"/>
            </a:xfrm>
            <a:prstGeom prst="rect">
              <a:avLst/>
            </a:prstGeom>
            <a:solidFill>
              <a:srgbClr val="0078D7">
                <a:alpha val="7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6639" tIns="46639" rIns="46639" bIns="46639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-71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2364616" y="4857121"/>
              <a:ext cx="2476548" cy="44319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36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5400" b="0" kern="1200" cap="none" spc="-100" baseline="0" dirty="0" smtClean="0">
                  <a:ln w="3175">
                    <a:noFill/>
                  </a:ln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effectLst/>
                  <a:latin typeface="+mj-lt"/>
                  <a:ea typeface="+mn-ea"/>
                  <a:cs typeface="Arial" charset="0"/>
                </a:defRPr>
              </a:lvl1pPr>
            </a:lstStyle>
            <a:p>
              <a:pPr algn="ctr">
                <a:defRPr/>
              </a:pPr>
              <a:r>
                <a:rPr lang="en-US" sz="3200" i="1" dirty="0" err="1">
                  <a:gradFill>
                    <a:gsLst>
                      <a:gs pos="583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cs typeface="Segoe UI" pitchFamily="34" charset="0"/>
                </a:rPr>
                <a:t>Insta</a:t>
              </a:r>
              <a:r>
                <a:rPr lang="en-US" sz="3200" dirty="0">
                  <a:gradFill>
                    <a:gsLst>
                      <a:gs pos="583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cs typeface="Segoe UI" pitchFamily="34" charset="0"/>
                </a:rPr>
                <a:t> –</a:t>
              </a:r>
              <a:r>
                <a:rPr lang="en-US" sz="3200" dirty="0" err="1">
                  <a:gradFill>
                    <a:gsLst>
                      <a:gs pos="583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cs typeface="Segoe UI" pitchFamily="34" charset="0"/>
                </a:rPr>
                <a:t>fication</a:t>
              </a:r>
              <a:endParaRPr lang="en-US" sz="3200" dirty="0">
                <a:gradFill>
                  <a:gsLst>
                    <a:gs pos="5833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30258" y="5776425"/>
            <a:ext cx="2648545" cy="639158"/>
            <a:chOff x="2278618" y="5641236"/>
            <a:chExt cx="2648545" cy="639158"/>
          </a:xfrm>
        </p:grpSpPr>
        <p:sp>
          <p:nvSpPr>
            <p:cNvPr id="32" name="Rectangle 31"/>
            <p:cNvSpPr/>
            <p:nvPr/>
          </p:nvSpPr>
          <p:spPr bwMode="auto">
            <a:xfrm>
              <a:off x="2278618" y="5641236"/>
              <a:ext cx="2648545" cy="639158"/>
            </a:xfrm>
            <a:prstGeom prst="rect">
              <a:avLst/>
            </a:prstGeom>
            <a:solidFill>
              <a:srgbClr val="0078D7">
                <a:alpha val="7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6639" tIns="46639" rIns="46639" bIns="46639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-71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>
            <a:xfrm>
              <a:off x="2612842" y="5739216"/>
              <a:ext cx="1980097" cy="44319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l" defTabSz="91436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5400" b="0" kern="1200" cap="none" spc="-100" baseline="0" dirty="0" smtClean="0">
                  <a:ln w="3175">
                    <a:noFill/>
                  </a:ln>
                  <a:gradFill>
                    <a:gsLst>
                      <a:gs pos="125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0"/>
                  </a:gradFill>
                  <a:effectLst/>
                  <a:latin typeface="+mj-lt"/>
                  <a:ea typeface="+mn-ea"/>
                  <a:cs typeface="Arial" charset="0"/>
                </a:defRPr>
              </a:lvl1pPr>
            </a:lstStyle>
            <a:p>
              <a:pPr algn="ctr">
                <a:defRPr/>
              </a:pPr>
              <a:r>
                <a:rPr lang="en-US" sz="3200" dirty="0">
                  <a:gradFill>
                    <a:gsLst>
                      <a:gs pos="5833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cs typeface="Segoe UI" pitchFamily="34" charset="0"/>
                </a:rPr>
                <a:t>Aware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649752" y="228600"/>
            <a:ext cx="8694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gradFill>
                  <a:gsLst>
                    <a:gs pos="5833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cs typeface="Segoe UI" pitchFamily="34" charset="0"/>
              </a:rPr>
              <a:t>Radical Shift in Consumer Behavior &amp; Technology</a:t>
            </a:r>
          </a:p>
        </p:txBody>
      </p:sp>
      <p:pic>
        <p:nvPicPr>
          <p:cNvPr id="9" name="Picture 2" descr="Image result for drone vector pn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3" b="22982"/>
          <a:stretch/>
        </p:blipFill>
        <p:spPr bwMode="auto">
          <a:xfrm>
            <a:off x="5951744" y="2108065"/>
            <a:ext cx="2041594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0" b="17858"/>
          <a:stretch/>
        </p:blipFill>
        <p:spPr>
          <a:xfrm>
            <a:off x="6118730" y="5084819"/>
            <a:ext cx="1707621" cy="1188720"/>
          </a:xfrm>
          <a:prstGeom prst="rect">
            <a:avLst/>
          </a:prstGeom>
        </p:spPr>
      </p:pic>
      <p:pic>
        <p:nvPicPr>
          <p:cNvPr id="50" name="Picture 2" descr="https://s3.amazonaws.com/corp-resources/images/logos/trov-logo-br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024" y="3849070"/>
            <a:ext cx="1645920" cy="64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emonade insurance logo transparent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44" y="2358780"/>
            <a:ext cx="2468880" cy="71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9" b="29779"/>
          <a:stretch/>
        </p:blipFill>
        <p:spPr>
          <a:xfrm>
            <a:off x="8344424" y="5265294"/>
            <a:ext cx="2103120" cy="8312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44" y="3554721"/>
            <a:ext cx="1097280" cy="11027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" y="6273539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179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" y="0"/>
            <a:ext cx="12184264" cy="6858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36842" y="228600"/>
            <a:ext cx="10520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65FA"/>
                </a:solidFill>
                <a:latin typeface="+mj-lt"/>
                <a:cs typeface="Segoe UI" pitchFamily="34" charset="0"/>
              </a:rPr>
              <a:t>AUREUS: Delivering Actionable Insights at the Point of Decision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" y="6273539"/>
            <a:ext cx="548640" cy="5486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46992" y="2564922"/>
            <a:ext cx="10456684" cy="2422829"/>
            <a:chOff x="1143000" y="2564922"/>
            <a:chExt cx="10456684" cy="2422829"/>
          </a:xfrm>
        </p:grpSpPr>
        <p:sp>
          <p:nvSpPr>
            <p:cNvPr id="18" name="Rectangle 17"/>
            <p:cNvSpPr/>
            <p:nvPr/>
          </p:nvSpPr>
          <p:spPr>
            <a:xfrm>
              <a:off x="7924799" y="2564922"/>
              <a:ext cx="3674885" cy="2422826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3000" y="2564925"/>
              <a:ext cx="6781800" cy="2422826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54275" y="3397665"/>
              <a:ext cx="49084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21727" y="3276600"/>
              <a:ext cx="207427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Machine Learning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96409" y="3276600"/>
              <a:ext cx="19665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bg1"/>
                  </a:solidFill>
                </a:defRPr>
              </a:lvl1pPr>
            </a:lstStyle>
            <a:p>
              <a:r>
                <a:rPr lang="en-US" sz="3200" b="0" dirty="0"/>
                <a:t>Predictive Analytics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44000" y="3120666"/>
              <a:ext cx="23794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EPIC </a:t>
              </a:r>
            </a:p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Customer Experiences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779" y="3124200"/>
              <a:ext cx="2081237" cy="153032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93438" y="3397665"/>
              <a:ext cx="73449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</a:rPr>
                <a:t>@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57960" y="3362497"/>
              <a:ext cx="49084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6794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5033" y="228600"/>
            <a:ext cx="956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  <a:cs typeface="Segoe UI" pitchFamily="34" charset="0"/>
              </a:rPr>
              <a:t>@ Aureus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192980" y="1447799"/>
            <a:ext cx="2743200" cy="2743200"/>
            <a:chOff x="3192980" y="1447799"/>
            <a:chExt cx="2743200" cy="2743200"/>
          </a:xfrm>
        </p:grpSpPr>
        <p:sp>
          <p:nvSpPr>
            <p:cNvPr id="8" name="Rectangle 7"/>
            <p:cNvSpPr/>
            <p:nvPr/>
          </p:nvSpPr>
          <p:spPr>
            <a:xfrm>
              <a:off x="3192980" y="1447799"/>
              <a:ext cx="2743200" cy="27432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92980" y="1447799"/>
              <a:ext cx="2743200" cy="420231"/>
            </a:xfrm>
            <a:prstGeom prst="rect">
              <a:avLst/>
            </a:prstGeom>
            <a:solidFill>
              <a:srgbClr val="0070C0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30092" y="1481378"/>
              <a:ext cx="2057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Alumni</a:t>
              </a:r>
            </a:p>
          </p:txBody>
        </p:sp>
        <p:pic>
          <p:nvPicPr>
            <p:cNvPr id="10" name="Picture 2" descr="http://cdn.geekwire.com/wp-content/uploads/2014/06/Microsoft-Ventures-O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287" y="2514600"/>
              <a:ext cx="1741713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9304390" y="1596545"/>
            <a:ext cx="2687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74140" y="1447800"/>
            <a:ext cx="2743200" cy="2743200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60" y="2172552"/>
            <a:ext cx="2526631" cy="365760"/>
          </a:xfrm>
          <a:prstGeom prst="rect">
            <a:avLst/>
          </a:prstGeom>
        </p:spPr>
      </p:pic>
      <p:pic>
        <p:nvPicPr>
          <p:cNvPr id="20" name="Picture 2" descr="http://www.woolor.com/ws-logos/yourstory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532" y="2632312"/>
            <a:ext cx="157566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analyticsindiamag.com/wp-content/uploads/2015/05/AIM_Logo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289" y="3457833"/>
            <a:ext cx="155018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9274140" y="1447800"/>
            <a:ext cx="2743200" cy="420231"/>
          </a:xfrm>
          <a:prstGeom prst="rect">
            <a:avLst/>
          </a:prstGeom>
          <a:solidFill>
            <a:srgbClr val="0070C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40419" y="1510722"/>
            <a:ext cx="2263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Recognized By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" y="6273539"/>
            <a:ext cx="548640" cy="54864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590800" y="5029201"/>
            <a:ext cx="3276600" cy="1346787"/>
            <a:chOff x="1752600" y="5130213"/>
            <a:chExt cx="3276600" cy="1346787"/>
          </a:xfrm>
        </p:grpSpPr>
        <p:sp>
          <p:nvSpPr>
            <p:cNvPr id="28" name="Rectangle: Rounded Corners 27"/>
            <p:cNvSpPr/>
            <p:nvPr/>
          </p:nvSpPr>
          <p:spPr>
            <a:xfrm>
              <a:off x="1752600" y="5130213"/>
              <a:ext cx="3276600" cy="1346787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63217" y="5331023"/>
              <a:ext cx="2855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65FA"/>
                </a:buClr>
              </a:pPr>
              <a:r>
                <a:rPr lang="en-US" sz="1400" b="1" dirty="0">
                  <a:solidFill>
                    <a:schemeClr val="bg1"/>
                  </a:solidFill>
                </a:rPr>
                <a:t>CUSTOMER RECORDS PROCESSED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918446" y="5838100"/>
              <a:ext cx="2944908" cy="551445"/>
              <a:chOff x="9208359" y="1761540"/>
              <a:chExt cx="1916841" cy="381000"/>
            </a:xfrm>
          </p:grpSpPr>
          <p:sp>
            <p:nvSpPr>
              <p:cNvPr id="41" name="Rectangle: Rounded Corners 44"/>
              <p:cNvSpPr/>
              <p:nvPr/>
            </p:nvSpPr>
            <p:spPr>
              <a:xfrm>
                <a:off x="9208359" y="1761540"/>
                <a:ext cx="304800" cy="3810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42" name="Rectangle: Rounded Corners 45"/>
              <p:cNvSpPr/>
              <p:nvPr/>
            </p:nvSpPr>
            <p:spPr>
              <a:xfrm>
                <a:off x="9617701" y="1761540"/>
                <a:ext cx="304800" cy="3810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43" name="Rectangle: Rounded Corners 46"/>
              <p:cNvSpPr/>
              <p:nvPr/>
            </p:nvSpPr>
            <p:spPr>
              <a:xfrm>
                <a:off x="10027043" y="1761540"/>
                <a:ext cx="304800" cy="3810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</a:p>
            </p:txBody>
          </p:sp>
          <p:sp>
            <p:nvSpPr>
              <p:cNvPr id="44" name="Rectangle: Rounded Corners 47"/>
              <p:cNvSpPr/>
              <p:nvPr/>
            </p:nvSpPr>
            <p:spPr>
              <a:xfrm>
                <a:off x="10436385" y="1761540"/>
                <a:ext cx="304800" cy="3810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</a:t>
                </a:r>
              </a:p>
            </p:txBody>
          </p:sp>
          <p:sp>
            <p:nvSpPr>
              <p:cNvPr id="45" name="Rectangle: Rounded Corners 51"/>
              <p:cNvSpPr/>
              <p:nvPr/>
            </p:nvSpPr>
            <p:spPr>
              <a:xfrm>
                <a:off x="10820400" y="1761540"/>
                <a:ext cx="304800" cy="3810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+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52400" y="1447800"/>
            <a:ext cx="2743200" cy="2743200"/>
            <a:chOff x="152400" y="1447800"/>
            <a:chExt cx="2743200" cy="2743200"/>
          </a:xfrm>
        </p:grpSpPr>
        <p:sp>
          <p:nvSpPr>
            <p:cNvPr id="5" name="Rectangle 4"/>
            <p:cNvSpPr/>
            <p:nvPr/>
          </p:nvSpPr>
          <p:spPr>
            <a:xfrm>
              <a:off x="152400" y="1447800"/>
              <a:ext cx="2743200" cy="27432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700" y="1868031"/>
              <a:ext cx="25146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Only Analytics Platform designed for Insurance and Banking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52400" y="1447800"/>
              <a:ext cx="2743200" cy="420231"/>
            </a:xfrm>
            <a:prstGeom prst="rect">
              <a:avLst/>
            </a:prstGeom>
            <a:solidFill>
              <a:srgbClr val="0070C0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5134" y="1467921"/>
              <a:ext cx="2057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USP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33560" y="1443094"/>
            <a:ext cx="2854541" cy="2747906"/>
            <a:chOff x="6233560" y="1443094"/>
            <a:chExt cx="2854541" cy="2747906"/>
          </a:xfrm>
        </p:grpSpPr>
        <p:sp>
          <p:nvSpPr>
            <p:cNvPr id="13" name="Rectangle 12"/>
            <p:cNvSpPr/>
            <p:nvPr/>
          </p:nvSpPr>
          <p:spPr>
            <a:xfrm>
              <a:off x="6233560" y="1443094"/>
              <a:ext cx="2743200" cy="27432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00800" y="1882676"/>
              <a:ext cx="268730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Funded &amp; Backed by Industry Veterans and Technology Gurus from Google, Credit Suisse, etc.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233560" y="1443094"/>
              <a:ext cx="2743200" cy="420231"/>
            </a:xfrm>
            <a:prstGeom prst="rect">
              <a:avLst/>
            </a:prstGeom>
            <a:solidFill>
              <a:srgbClr val="0070C0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10742" y="1486501"/>
              <a:ext cx="2057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Pedigree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48400" y="5029200"/>
            <a:ext cx="3276600" cy="1346787"/>
            <a:chOff x="5715000" y="5130212"/>
            <a:chExt cx="3276600" cy="1346787"/>
          </a:xfrm>
        </p:grpSpPr>
        <p:sp>
          <p:nvSpPr>
            <p:cNvPr id="64" name="Rectangle: Rounded Corners 63"/>
            <p:cNvSpPr/>
            <p:nvPr/>
          </p:nvSpPr>
          <p:spPr>
            <a:xfrm>
              <a:off x="5715000" y="5130212"/>
              <a:ext cx="3276600" cy="1346787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36234" y="5331023"/>
              <a:ext cx="2434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65FA"/>
                </a:buClr>
              </a:pPr>
              <a:r>
                <a:rPr lang="en-US" sz="1400" b="1" dirty="0">
                  <a:solidFill>
                    <a:schemeClr val="bg1"/>
                  </a:solidFill>
                </a:rPr>
                <a:t>DATA VOLUME PROCESSED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175834" y="5838099"/>
              <a:ext cx="2354933" cy="551445"/>
              <a:chOff x="9208359" y="1761540"/>
              <a:chExt cx="1532826" cy="381000"/>
            </a:xfrm>
          </p:grpSpPr>
          <p:sp>
            <p:nvSpPr>
              <p:cNvPr id="59" name="Rectangle: Rounded Corners 44"/>
              <p:cNvSpPr/>
              <p:nvPr/>
            </p:nvSpPr>
            <p:spPr>
              <a:xfrm>
                <a:off x="9208359" y="1761540"/>
                <a:ext cx="304800" cy="3810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60" name="Rectangle: Rounded Corners 45"/>
              <p:cNvSpPr/>
              <p:nvPr/>
            </p:nvSpPr>
            <p:spPr>
              <a:xfrm>
                <a:off x="9617701" y="1761540"/>
                <a:ext cx="304800" cy="3810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</a:t>
                </a:r>
              </a:p>
            </p:txBody>
          </p:sp>
          <p:sp>
            <p:nvSpPr>
              <p:cNvPr id="61" name="Rectangle: Rounded Corners 46"/>
              <p:cNvSpPr/>
              <p:nvPr/>
            </p:nvSpPr>
            <p:spPr>
              <a:xfrm>
                <a:off x="10027043" y="1761540"/>
                <a:ext cx="304800" cy="3810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62" name="Rectangle: Rounded Corners 47"/>
              <p:cNvSpPr/>
              <p:nvPr/>
            </p:nvSpPr>
            <p:spPr>
              <a:xfrm>
                <a:off x="10436385" y="1761540"/>
                <a:ext cx="304800" cy="38100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94203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00"/>
            <a:ext cx="12192000" cy="687859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868" y="1964820"/>
            <a:ext cx="12188133" cy="336918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0832" y="228600"/>
            <a:ext cx="11572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itchFamily="34" charset="0"/>
              </a:rPr>
              <a:t>We work with some of the best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93" y="4394549"/>
            <a:ext cx="1197035" cy="548640"/>
          </a:xfrm>
          <a:prstGeom prst="rect">
            <a:avLst/>
          </a:prstGeom>
        </p:spPr>
      </p:pic>
      <p:pic>
        <p:nvPicPr>
          <p:cNvPr id="7" name="Picture 2" descr="https://upload.wikimedia.org/wikipedia/en/thumb/3/39/Kotak_Mahindra_Group_logo.svg/800px-Kotak_Mahindra_Group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114" y="3196120"/>
            <a:ext cx="18288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upload.wikimedia.org/wikipedia/commons/thumb/1/1a/Axis_Bank_logo.svg/2000px-Axis_Bank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89" y="4317148"/>
            <a:ext cx="2110157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upload.wikimedia.org/wikipedia/commons/thumb/b/be/India_First.svg/2000px-India_First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26" y="2206386"/>
            <a:ext cx="100090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" y="6273539"/>
            <a:ext cx="548640" cy="548640"/>
          </a:xfrm>
          <a:prstGeom prst="rect">
            <a:avLst/>
          </a:prstGeom>
        </p:spPr>
      </p:pic>
      <p:pic>
        <p:nvPicPr>
          <p:cNvPr id="1026" name="Picture 2" descr="Image result for transamerica Log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886" y="2057400"/>
            <a:ext cx="1795708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NP Paribas Cardif logo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01" y="2240535"/>
            <a:ext cx="1490472" cy="3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ia logo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7" y="3172868"/>
            <a:ext cx="640080" cy="6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xa logo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37" y="439454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771001"/>
            <a:ext cx="988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(SBI Life)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65632" y="2832919"/>
            <a:ext cx="988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(Aegon Life)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2599" y="3906673"/>
            <a:ext cx="988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(TATA AIA)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3554" y="3906673"/>
            <a:ext cx="1315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(DHFL Pramerica)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4980801"/>
            <a:ext cx="1315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(Bharti AXA)</a:t>
            </a:r>
          </a:p>
        </p:txBody>
      </p:sp>
      <p:pic>
        <p:nvPicPr>
          <p:cNvPr id="2050" name="Picture 2" descr="Image result for pramerica logo transparent t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07" y="2753682"/>
            <a:ext cx="25879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448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832" y="228600"/>
            <a:ext cx="11572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cs typeface="Segoe UI" pitchFamily="34" charset="0"/>
              </a:rPr>
              <a:t>The Product Suite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52" y="4594412"/>
            <a:ext cx="3038403" cy="6400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20853" y="3040453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5FA"/>
              </a:buClr>
            </a:pPr>
            <a:r>
              <a:rPr lang="en-US" dirty="0"/>
              <a:t>Re-imagining Customer Experience</a:t>
            </a:r>
          </a:p>
          <a:p>
            <a:pPr algn="ctr">
              <a:buClr>
                <a:srgbClr val="0065FA"/>
              </a:buClr>
            </a:pPr>
            <a:r>
              <a:rPr lang="en-US" dirty="0"/>
              <a:t>Retention | Cross Sell | Claims | Fraud</a:t>
            </a:r>
            <a:endParaRPr lang="en-US" sz="12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8091301" y="5234492"/>
            <a:ext cx="294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5FA"/>
              </a:buClr>
            </a:pPr>
            <a:r>
              <a:rPr lang="en-US" dirty="0"/>
              <a:t>NPS | Customer Loyalty</a:t>
            </a:r>
            <a:endParaRPr lang="en-US" sz="12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" y="6273539"/>
            <a:ext cx="548640" cy="54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44" y="2302898"/>
            <a:ext cx="2578613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77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32" y="1600200"/>
            <a:ext cx="4112768" cy="2313432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426" y="1626217"/>
            <a:ext cx="4111763" cy="2313432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3337536" y="191869"/>
            <a:ext cx="75884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itchFamily="34" charset="0"/>
              </a:rPr>
              <a:t>Business Ready Analytics Platform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3747" y="5237600"/>
            <a:ext cx="1188720" cy="1188720"/>
            <a:chOff x="944880" y="5181600"/>
            <a:chExt cx="1188720" cy="1188720"/>
          </a:xfrm>
        </p:grpSpPr>
        <p:sp>
          <p:nvSpPr>
            <p:cNvPr id="25" name="Oval 24"/>
            <p:cNvSpPr/>
            <p:nvPr/>
          </p:nvSpPr>
          <p:spPr>
            <a:xfrm>
              <a:off x="944880" y="5181600"/>
              <a:ext cx="1188720" cy="11887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19191" y="5521598"/>
              <a:ext cx="107057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INTERACTIONS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TRANSACTION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56218" y="5235741"/>
            <a:ext cx="1188720" cy="1188720"/>
            <a:chOff x="2773680" y="5181600"/>
            <a:chExt cx="1188720" cy="1188720"/>
          </a:xfrm>
        </p:grpSpPr>
        <p:sp>
          <p:nvSpPr>
            <p:cNvPr id="23" name="Oval 22"/>
            <p:cNvSpPr/>
            <p:nvPr/>
          </p:nvSpPr>
          <p:spPr>
            <a:xfrm>
              <a:off x="2773680" y="5181600"/>
              <a:ext cx="1188720" cy="11887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61330" y="5645155"/>
              <a:ext cx="101341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CORELATIONS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98153" y="5249622"/>
            <a:ext cx="1188720" cy="1188720"/>
            <a:chOff x="4602480" y="5181600"/>
            <a:chExt cx="1188720" cy="1188720"/>
          </a:xfrm>
        </p:grpSpPr>
        <p:sp>
          <p:nvSpPr>
            <p:cNvPr id="31" name="Oval 30"/>
            <p:cNvSpPr/>
            <p:nvPr/>
          </p:nvSpPr>
          <p:spPr>
            <a:xfrm>
              <a:off x="4602480" y="5181600"/>
              <a:ext cx="1188720" cy="11887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49445" y="5560517"/>
              <a:ext cx="89479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RETENTION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ANALYTICS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62664" y="5249622"/>
            <a:ext cx="1188720" cy="1188720"/>
            <a:chOff x="6431280" y="5181600"/>
            <a:chExt cx="1188720" cy="1188720"/>
          </a:xfrm>
        </p:grpSpPr>
        <p:sp>
          <p:nvSpPr>
            <p:cNvPr id="29" name="Oval 28"/>
            <p:cNvSpPr/>
            <p:nvPr/>
          </p:nvSpPr>
          <p:spPr>
            <a:xfrm>
              <a:off x="6431280" y="5181600"/>
              <a:ext cx="1188720" cy="11887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96677" y="5553961"/>
              <a:ext cx="85792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CROSS SELL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ANALYTICS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573304" y="5249622"/>
            <a:ext cx="1188720" cy="1188720"/>
            <a:chOff x="8260080" y="5181600"/>
            <a:chExt cx="1188720" cy="1188720"/>
          </a:xfrm>
        </p:grpSpPr>
        <p:sp>
          <p:nvSpPr>
            <p:cNvPr id="24" name="Oval 23"/>
            <p:cNvSpPr/>
            <p:nvPr/>
          </p:nvSpPr>
          <p:spPr>
            <a:xfrm>
              <a:off x="8260080" y="5181600"/>
              <a:ext cx="1188720" cy="11887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381346" y="5560517"/>
              <a:ext cx="9461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CLAIMS ANALYTICS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850880" y="5251481"/>
            <a:ext cx="1188720" cy="1188720"/>
            <a:chOff x="10088880" y="5181600"/>
            <a:chExt cx="1188720" cy="1188720"/>
          </a:xfrm>
        </p:grpSpPr>
        <p:sp>
          <p:nvSpPr>
            <p:cNvPr id="26" name="Oval 25"/>
            <p:cNvSpPr/>
            <p:nvPr/>
          </p:nvSpPr>
          <p:spPr>
            <a:xfrm>
              <a:off x="10088880" y="5181600"/>
              <a:ext cx="1188720" cy="11887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210800" y="5562600"/>
              <a:ext cx="9461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FRAUD ANALYTICS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" y="6273539"/>
            <a:ext cx="548640" cy="54864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488549" y="5235741"/>
            <a:ext cx="1188720" cy="1188720"/>
            <a:chOff x="944880" y="5181600"/>
            <a:chExt cx="1188720" cy="1188720"/>
          </a:xfrm>
        </p:grpSpPr>
        <p:sp>
          <p:nvSpPr>
            <p:cNvPr id="28" name="Oval 27"/>
            <p:cNvSpPr/>
            <p:nvPr/>
          </p:nvSpPr>
          <p:spPr>
            <a:xfrm>
              <a:off x="944880" y="5181600"/>
              <a:ext cx="1188720" cy="11887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03951" y="5645155"/>
              <a:ext cx="10705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ONE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VIEW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20729" y="5235741"/>
            <a:ext cx="1188720" cy="1188720"/>
            <a:chOff x="2773680" y="5181600"/>
            <a:chExt cx="1188720" cy="1188720"/>
          </a:xfrm>
        </p:grpSpPr>
        <p:sp>
          <p:nvSpPr>
            <p:cNvPr id="39" name="Oval 38"/>
            <p:cNvSpPr/>
            <p:nvPr/>
          </p:nvSpPr>
          <p:spPr>
            <a:xfrm>
              <a:off x="2773680" y="5181600"/>
              <a:ext cx="1188720" cy="11887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94124" y="5643357"/>
              <a:ext cx="115127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HOUSEHOLDING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6705600" y="5134113"/>
            <a:ext cx="0" cy="15854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290458" y="5249622"/>
            <a:ext cx="1188720" cy="1188720"/>
            <a:chOff x="2773680" y="5181600"/>
            <a:chExt cx="1188720" cy="1188720"/>
          </a:xfrm>
        </p:grpSpPr>
        <p:sp>
          <p:nvSpPr>
            <p:cNvPr id="42" name="Oval 41"/>
            <p:cNvSpPr/>
            <p:nvPr/>
          </p:nvSpPr>
          <p:spPr>
            <a:xfrm>
              <a:off x="2773680" y="5181600"/>
              <a:ext cx="1188720" cy="11887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960838" y="5643357"/>
              <a:ext cx="8178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INDUSTRY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KPIs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1" y="325419"/>
            <a:ext cx="2578613" cy="5120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4112768" cy="2313432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" y="1579849"/>
            <a:ext cx="4114776" cy="2313432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78" y="1154656"/>
            <a:ext cx="5687568" cy="319697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837950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7086" y="1205805"/>
            <a:ext cx="9503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Aureus’ Claim fraud prediction allows our investigators to focus only on ~10% of early claims for investigation and is able to capture ~80% of all fraud cases.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6200"/>
            <a:ext cx="108876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latin typeface="Bell MT" panose="02020503060305020303" pitchFamily="18" charset="0"/>
              </a:rPr>
              <a:t>“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6200" y="2723078"/>
            <a:ext cx="213661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COO, </a:t>
            </a:r>
          </a:p>
          <a:p>
            <a:r>
              <a:rPr lang="en-US" sz="2000" dirty="0"/>
              <a:t>Large National Insurer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" y="6273539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785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85913"/>
            <a:ext cx="4114800" cy="2314575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" y="1585913"/>
            <a:ext cx="4114800" cy="2314575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36" y="1143000"/>
            <a:ext cx="5689600" cy="32004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81006"/>
            <a:ext cx="2377440" cy="3755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48476"/>
            <a:ext cx="11572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cs typeface="Segoe UI" pitchFamily="34" charset="0"/>
              </a:rPr>
              <a:t>Actionable Net Promoter Score Analytics</a:t>
            </a:r>
          </a:p>
        </p:txBody>
      </p:sp>
      <p:sp>
        <p:nvSpPr>
          <p:cNvPr id="12" name="Oval 11"/>
          <p:cNvSpPr/>
          <p:nvPr/>
        </p:nvSpPr>
        <p:spPr>
          <a:xfrm>
            <a:off x="2773680" y="5181600"/>
            <a:ext cx="1188720" cy="118872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/>
              <a:t>ADVANCED TEXT ANALYTICS</a:t>
            </a:r>
          </a:p>
        </p:txBody>
      </p:sp>
      <p:sp>
        <p:nvSpPr>
          <p:cNvPr id="13" name="Oval 12"/>
          <p:cNvSpPr/>
          <p:nvPr/>
        </p:nvSpPr>
        <p:spPr>
          <a:xfrm>
            <a:off x="4602480" y="5181600"/>
            <a:ext cx="1188720" cy="118872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/>
              <a:t>SURVEY + INTERACTION DATA</a:t>
            </a:r>
          </a:p>
        </p:txBody>
      </p:sp>
      <p:sp>
        <p:nvSpPr>
          <p:cNvPr id="15" name="Oval 14"/>
          <p:cNvSpPr/>
          <p:nvPr/>
        </p:nvSpPr>
        <p:spPr>
          <a:xfrm>
            <a:off x="8260080" y="5181600"/>
            <a:ext cx="1188720" cy="118872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/>
              <a:t>ACTIONABLE INSIGHTS IN ENGLISH</a:t>
            </a:r>
          </a:p>
        </p:txBody>
      </p:sp>
      <p:sp>
        <p:nvSpPr>
          <p:cNvPr id="16" name="Oval 15"/>
          <p:cNvSpPr/>
          <p:nvPr/>
        </p:nvSpPr>
        <p:spPr>
          <a:xfrm>
            <a:off x="944880" y="5181600"/>
            <a:ext cx="1188720" cy="118872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/>
              <a:t>CUSTOMER JOURNEY ANALYSIS</a:t>
            </a:r>
          </a:p>
        </p:txBody>
      </p:sp>
      <p:sp>
        <p:nvSpPr>
          <p:cNvPr id="18" name="Oval 17"/>
          <p:cNvSpPr/>
          <p:nvPr/>
        </p:nvSpPr>
        <p:spPr>
          <a:xfrm>
            <a:off x="6431280" y="5181600"/>
            <a:ext cx="1188720" cy="118872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/>
              <a:t>NATURAL LANGUAGE PROCESSING</a:t>
            </a:r>
          </a:p>
        </p:txBody>
      </p:sp>
      <p:sp>
        <p:nvSpPr>
          <p:cNvPr id="19" name="Oval 18"/>
          <p:cNvSpPr/>
          <p:nvPr/>
        </p:nvSpPr>
        <p:spPr>
          <a:xfrm>
            <a:off x="10088880" y="5181600"/>
            <a:ext cx="1188720" cy="118872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/>
              <a:t>MACHINE LEARNING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" y="6273539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634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ureus-Template 2017V1.0">
  <a:themeElements>
    <a:clrScheme name="Aure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7CF"/>
      </a:accent1>
      <a:accent2>
        <a:srgbClr val="9CE0FF"/>
      </a:accent2>
      <a:accent3>
        <a:srgbClr val="D8EABF"/>
      </a:accent3>
      <a:accent4>
        <a:srgbClr val="FF8533"/>
      </a:accent4>
      <a:accent5>
        <a:srgbClr val="FF470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us-Template 2017V1.0" id="{BD247001-EB6F-40A4-94C3-959993B7263F}" vid="{A145FCB8-F982-4022-9C04-29B81350B670}"/>
    </a:ext>
  </a:extLst>
</a:theme>
</file>

<file path=ppt/theme/theme2.xml><?xml version="1.0" encoding="utf-8"?>
<a:theme xmlns:a="http://schemas.openxmlformats.org/drawingml/2006/main" name="Office Theme">
  <a:themeElements>
    <a:clrScheme name="Aure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7CF"/>
      </a:accent1>
      <a:accent2>
        <a:srgbClr val="9CE0FF"/>
      </a:accent2>
      <a:accent3>
        <a:srgbClr val="D8EABF"/>
      </a:accent3>
      <a:accent4>
        <a:srgbClr val="FF8533"/>
      </a:accent4>
      <a:accent5>
        <a:srgbClr val="FF470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458A34A-F335-4D18-BD7D-1A4F71BB691B}" vid="{3A70E52E-B296-490A-8893-CA4C331208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6973B4E62FE418084D067583EC243" ma:contentTypeVersion="3" ma:contentTypeDescription="Create a new document." ma:contentTypeScope="" ma:versionID="75e04ba2caad905cfae779302136f245">
  <xsd:schema xmlns:xsd="http://www.w3.org/2001/XMLSchema" xmlns:xs="http://www.w3.org/2001/XMLSchema" xmlns:p="http://schemas.microsoft.com/office/2006/metadata/properties" xmlns:ns2="324d232f-2471-4f18-98bc-7a8d9455b214" targetNamespace="http://schemas.microsoft.com/office/2006/metadata/properties" ma:root="true" ma:fieldsID="70ab8d307a931b54d3ae58c0c284d050" ns2:_="">
    <xsd:import namespace="324d232f-2471-4f18-98bc-7a8d9455b21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d232f-2471-4f18-98bc-7a8d9455b2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24d232f-2471-4f18-98bc-7a8d9455b214">
      <UserInfo>
        <DisplayName>Anurag Shah</DisplayName>
        <AccountId>13</AccountId>
        <AccountType/>
      </UserInfo>
      <UserInfo>
        <DisplayName>Ashish Tanna</DisplayName>
        <AccountId>14</AccountId>
        <AccountType/>
      </UserInfo>
      <UserInfo>
        <DisplayName>Nitin Purohit</DisplayName>
        <AccountId>12</AccountId>
        <AccountType/>
      </UserInfo>
      <UserInfo>
        <DisplayName>Sanket Mangrulkar</DisplayName>
        <AccountId>24</AccountId>
        <AccountType/>
      </UserInfo>
      <UserInfo>
        <DisplayName>Nilesh Karnik</DisplayName>
        <AccountId>34</AccountId>
        <AccountType/>
      </UserInfo>
      <UserInfo>
        <DisplayName>Natasha Rupani</DisplayName>
        <AccountId>69</AccountId>
        <AccountType/>
      </UserInfo>
      <UserInfo>
        <DisplayName>Beena Menon</DisplayName>
        <AccountId>64</AccountId>
        <AccountType/>
      </UserInfo>
      <UserInfo>
        <DisplayName>Khushbu Mishra</DisplayName>
        <AccountId>67</AccountId>
        <AccountType/>
      </UserInfo>
      <UserInfo>
        <DisplayName>Ketan Pandit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48B2B89-6105-40BA-A90E-B376885D88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16E34-0676-4DAE-90C3-A171989A5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4d232f-2471-4f18-98bc-7a8d9455b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B9939F-058D-4019-AD1F-121546B3653C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324d232f-2471-4f18-98bc-7a8d9455b21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Aureus-Template 2017V1.0</Template>
  <TotalTime>0</TotalTime>
  <Words>301</Words>
  <Application>Microsoft Office PowerPoint</Application>
  <PresentationFormat>Widescreen</PresentationFormat>
  <Paragraphs>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Bell MT</vt:lpstr>
      <vt:lpstr>Calibri</vt:lpstr>
      <vt:lpstr>Maven Pro</vt:lpstr>
      <vt:lpstr>Segoe UI</vt:lpstr>
      <vt:lpstr>Times New Roman</vt:lpstr>
      <vt:lpstr>Verdana</vt:lpstr>
      <vt:lpstr>Aureus-Template 2017V1.0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keywords>Aureus Analyitcs Corporate Overview</cp:keywords>
  <cp:lastModifiedBy/>
  <cp:revision>564</cp:revision>
  <cp:lastPrinted>2013-09-02T13:09:03Z</cp:lastPrinted>
  <dcterms:created xsi:type="dcterms:W3CDTF">2014-01-09T10:08:00Z</dcterms:created>
  <dcterms:modified xsi:type="dcterms:W3CDTF">2017-06-12T08:51:03Z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0x01010074C6973B4E62FE418084D067583EC243</vt:lpwstr>
  </property>
</Properties>
</file>